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1" r:id="rId3"/>
    <p:sldMasterId id="2147483715" r:id="rId4"/>
    <p:sldMasterId id="2147483729" r:id="rId5"/>
    <p:sldMasterId id="2147483743" r:id="rId6"/>
    <p:sldMasterId id="2147483757" r:id="rId7"/>
    <p:sldMasterId id="2147483771" r:id="rId8"/>
    <p:sldMasterId id="2147483785" r:id="rId9"/>
    <p:sldMasterId id="2147483799" r:id="rId10"/>
    <p:sldMasterId id="2147483811" r:id="rId11"/>
  </p:sldMasterIdLst>
  <p:notesMasterIdLst>
    <p:notesMasterId r:id="rId23"/>
  </p:notesMasterIdLst>
  <p:sldIdLst>
    <p:sldId id="277" r:id="rId12"/>
    <p:sldId id="276" r:id="rId13"/>
    <p:sldId id="259" r:id="rId14"/>
    <p:sldId id="261" r:id="rId15"/>
    <p:sldId id="263" r:id="rId16"/>
    <p:sldId id="265" r:id="rId17"/>
    <p:sldId id="267" r:id="rId18"/>
    <p:sldId id="269" r:id="rId19"/>
    <p:sldId id="271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F111E-C70F-4E50-927E-6B2DA6A6DA8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AB7F2-A020-43A2-88AE-3FDCEDE9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139257-3A6F-42C2-81BB-3CEF1D71E2A6}" type="slidenum">
              <a:rPr lang="vi-VN">
                <a:solidFill>
                  <a:prstClr val="black"/>
                </a:solidFill>
              </a:rPr>
              <a:pPr eaLnBrk="1" hangingPunct="1"/>
              <a:t>9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F49E-506A-43F0-922E-292C0E8CB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5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4B9D-7308-4B6E-BD56-160AD2176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5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DBD4-A990-4BF1-BBFE-AE4E7A25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748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4B9D-7308-4B6E-BD56-160AD2176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037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99C6-4BFF-4129-8811-D6ECC1942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974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08AB-F2D5-42B7-A9D6-3682C6B0B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677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A047-B2FA-4BF0-8C4E-555930359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490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F49E-506A-43F0-922E-292C0E8CB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109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1C3-62FD-4E5D-9C35-866A0C3F0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384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7C10-AE1B-40CF-9F7D-9A184357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32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BA57-A9F0-461F-90D9-5C8171CCE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23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609-C802-41C3-BFDD-B490C952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99C6-4BFF-4129-8811-D6ECC1942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436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E46-9158-474A-A2FC-A2C1E2C7C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73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DA6D-A186-4245-A913-42F59C005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01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84B1-BB36-4E66-A8CC-B8FE9D039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907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DBD4-A990-4BF1-BBFE-AE4E7A25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782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4B9D-7308-4B6E-BD56-160AD2176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73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99C6-4BFF-4129-8811-D6ECC1942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98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08AB-F2D5-42B7-A9D6-3682C6B0B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8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A047-B2FA-4BF0-8C4E-555930359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375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54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6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08AB-F2D5-42B7-A9D6-3682C6B0B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786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386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20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702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859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254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592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181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07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158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F49E-506A-43F0-922E-292C0E8CB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A047-B2FA-4BF0-8C4E-555930359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507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1C3-62FD-4E5D-9C35-866A0C3F0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365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7C10-AE1B-40CF-9F7D-9A184357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922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BA57-A9F0-461F-90D9-5C8171CCE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892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609-C802-41C3-BFDD-B490C952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304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E46-9158-474A-A2FC-A2C1E2C7C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861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DA6D-A186-4245-A913-42F59C005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601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84B1-BB36-4E66-A8CC-B8FE9D039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032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DBD4-A990-4BF1-BBFE-AE4E7A25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808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4B9D-7308-4B6E-BD56-160AD2176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248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99C6-4BFF-4129-8811-D6ECC1942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5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F49E-506A-43F0-922E-292C0E8CB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858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08AB-F2D5-42B7-A9D6-3682C6B0B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676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A047-B2FA-4BF0-8C4E-555930359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7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1C3-62FD-4E5D-9C35-866A0C3F0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23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7C10-AE1B-40CF-9F7D-9A184357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7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BA57-A9F0-461F-90D9-5C8171CCE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7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609-C802-41C3-BFDD-B490C952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E46-9158-474A-A2FC-A2C1E2C7C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1C3-62FD-4E5D-9C35-866A0C3F0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7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DA6D-A186-4245-A913-42F59C005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84B1-BB36-4E66-A8CC-B8FE9D039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15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DBD4-A990-4BF1-BBFE-AE4E7A25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81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4B9D-7308-4B6E-BD56-160AD2176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83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99C6-4BFF-4129-8811-D6ECC1942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7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08AB-F2D5-42B7-A9D6-3682C6B0B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77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A047-B2FA-4BF0-8C4E-555930359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52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F49E-506A-43F0-922E-292C0E8CB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37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1C3-62FD-4E5D-9C35-866A0C3F0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28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7C10-AE1B-40CF-9F7D-9A184357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7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7C10-AE1B-40CF-9F7D-9A184357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05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BA57-A9F0-461F-90D9-5C8171CCE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42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609-C802-41C3-BFDD-B490C952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85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E46-9158-474A-A2FC-A2C1E2C7C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8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DA6D-A186-4245-A913-42F59C005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01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84B1-BB36-4E66-A8CC-B8FE9D039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82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DBD4-A990-4BF1-BBFE-AE4E7A25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76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4B9D-7308-4B6E-BD56-160AD2176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17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99C6-4BFF-4129-8811-D6ECC1942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8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08AB-F2D5-42B7-A9D6-3682C6B0B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9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A047-B2FA-4BF0-8C4E-555930359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0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BA57-A9F0-461F-90D9-5C8171CCE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6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F49E-506A-43F0-922E-292C0E8CB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12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1C3-62FD-4E5D-9C35-866A0C3F0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92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7C10-AE1B-40CF-9F7D-9A184357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07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BA57-A9F0-461F-90D9-5C8171CCE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87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609-C802-41C3-BFDD-B490C952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41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E46-9158-474A-A2FC-A2C1E2C7C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56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DA6D-A186-4245-A913-42F59C005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12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84B1-BB36-4E66-A8CC-B8FE9D039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76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DBD4-A990-4BF1-BBFE-AE4E7A25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50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4B9D-7308-4B6E-BD56-160AD2176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6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609-C802-41C3-BFDD-B490C952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65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99C6-4BFF-4129-8811-D6ECC1942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79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08AB-F2D5-42B7-A9D6-3682C6B0B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08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A047-B2FA-4BF0-8C4E-555930359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77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F49E-506A-43F0-922E-292C0E8CB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57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1C3-62FD-4E5D-9C35-866A0C3F0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61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7C10-AE1B-40CF-9F7D-9A184357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45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BA57-A9F0-461F-90D9-5C8171CCE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875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609-C802-41C3-BFDD-B490C952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80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E46-9158-474A-A2FC-A2C1E2C7C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0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DA6D-A186-4245-A913-42F59C005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3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E46-9158-474A-A2FC-A2C1E2C7C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395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84B1-BB36-4E66-A8CC-B8FE9D039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84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DBD4-A990-4BF1-BBFE-AE4E7A25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4B9D-7308-4B6E-BD56-160AD2176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28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99C6-4BFF-4129-8811-D6ECC1942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752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08AB-F2D5-42B7-A9D6-3682C6B0B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43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A047-B2FA-4BF0-8C4E-555930359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41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F49E-506A-43F0-922E-292C0E8CB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507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1C3-62FD-4E5D-9C35-866A0C3F0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71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7C10-AE1B-40CF-9F7D-9A184357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18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BA57-A9F0-461F-90D9-5C8171CCE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0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DA6D-A186-4245-A913-42F59C005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94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609-C802-41C3-BFDD-B490C952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26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E46-9158-474A-A2FC-A2C1E2C7C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616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DA6D-A186-4245-A913-42F59C005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25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84B1-BB36-4E66-A8CC-B8FE9D039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04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DBD4-A990-4BF1-BBFE-AE4E7A25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518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4B9D-7308-4B6E-BD56-160AD2176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981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99C6-4BFF-4129-8811-D6ECC1942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1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08AB-F2D5-42B7-A9D6-3682C6B0B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26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A047-B2FA-4BF0-8C4E-555930359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551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F49E-506A-43F0-922E-292C0E8CB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84B1-BB36-4E66-A8CC-B8FE9D039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243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1C3-62FD-4E5D-9C35-866A0C3F0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2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7C10-AE1B-40CF-9F7D-9A184357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614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BA57-A9F0-461F-90D9-5C8171CCE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98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609-C802-41C3-BFDD-B490C952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319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E46-9158-474A-A2FC-A2C1E2C7C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62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DA6D-A186-4245-A913-42F59C005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19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84B1-BB36-4E66-A8CC-B8FE9D039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85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DBD4-A990-4BF1-BBFE-AE4E7A25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0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4B9D-7308-4B6E-BD56-160AD2176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733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99C6-4BFF-4129-8811-D6ECC1942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2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DBD4-A990-4BF1-BBFE-AE4E7A25B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414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B08AB-F2D5-42B7-A9D6-3682C6B0B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279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A047-B2FA-4BF0-8C4E-555930359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538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F49E-506A-43F0-922E-292C0E8CB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35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81C3-62FD-4E5D-9C35-866A0C3F0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123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7C10-AE1B-40CF-9F7D-9A1843579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422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BA57-A9F0-461F-90D9-5C8171CCE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815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609-C802-41C3-BFDD-B490C952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706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6E46-9158-474A-A2FC-A2C1E2C7C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17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DA6D-A186-4245-A913-42F59C0056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27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84B1-BB36-4E66-A8CC-B8FE9D039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FA9F1-127F-4D1B-99B8-90D0A4D09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7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205F-41E2-4C68-AB3A-21529C7189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5E57B-F663-45B8-8973-ABA794F3D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9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FA9F1-127F-4D1B-99B8-90D0A4D09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4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FA9F1-127F-4D1B-99B8-90D0A4D09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7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FA9F1-127F-4D1B-99B8-90D0A4D09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3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FA9F1-127F-4D1B-99B8-90D0A4D09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FA9F1-127F-4D1B-99B8-90D0A4D09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0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FA9F1-127F-4D1B-99B8-90D0A4D09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FA9F1-127F-4D1B-99B8-90D0A4D09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FA9F1-127F-4D1B-99B8-90D0A4D09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FA9F1-127F-4D1B-99B8-90D0A4D092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1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gif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8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9.png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0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32.emf"/><Relationship Id="rId3" Type="http://schemas.openxmlformats.org/officeDocument/2006/relationships/image" Target="../media/image36.jpe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31.emf"/><Relationship Id="rId32" Type="http://schemas.openxmlformats.org/officeDocument/2006/relationships/image" Target="../media/image35.emf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33.emf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oleObject" Target="../embeddings/oleObject22.bin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6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7.wmf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8.wmf"/><Relationship Id="rId14" Type="http://schemas.openxmlformats.org/officeDocument/2006/relationships/image" Target="../media/image6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066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639888" y="241300"/>
            <a:ext cx="700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192338" y="349250"/>
            <a:ext cx="676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94000" y="488950"/>
            <a:ext cx="6292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8539163" y="360363"/>
            <a:ext cx="0" cy="204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767763" y="414338"/>
            <a:ext cx="0" cy="2325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9017000" y="481013"/>
            <a:ext cx="0" cy="283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530600" y="488950"/>
            <a:ext cx="4964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PHÒNG GD&amp;ĐT TÂN HIỆP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TH&amp;THCS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TÂN HIỆP A2</a:t>
            </a:r>
            <a:endParaRPr lang="en-US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 rot="727953">
            <a:off x="1158875" y="4214813"/>
            <a:ext cx="3186113" cy="2014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Down">
              <a:avLst>
                <a:gd name="adj" fmla="val 5263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To¸n 9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2106613" y="5176838"/>
            <a:ext cx="60737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HỌC 9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 flipV="1">
            <a:off x="1279525" y="222250"/>
            <a:ext cx="635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8863" name="Picture 15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1900238"/>
            <a:ext cx="26479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21553" r="66180" b="39418"/>
          <a:stretch>
            <a:fillRect/>
          </a:stretch>
        </p:blipFill>
        <p:spPr bwMode="auto">
          <a:xfrm rot="1084453">
            <a:off x="1985963" y="2703513"/>
            <a:ext cx="1371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21359" r="66327" b="39029"/>
          <a:stretch>
            <a:fillRect/>
          </a:stretch>
        </p:blipFill>
        <p:spPr bwMode="auto">
          <a:xfrm rot="-892421">
            <a:off x="914400" y="2689225"/>
            <a:ext cx="1371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8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63" y="-125413"/>
            <a:ext cx="2009776" cy="2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200709100131479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3457575"/>
            <a:ext cx="12969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-71438" y="-26988"/>
            <a:ext cx="9251951" cy="800219"/>
          </a:xfrm>
          <a:prstGeom prst="rect">
            <a:avLst/>
          </a:prstGeom>
          <a:gradFill rotWithShape="1">
            <a:gsLst>
              <a:gs pos="0">
                <a:srgbClr val="A7BAF7"/>
              </a:gs>
              <a:gs pos="50000">
                <a:schemeClr val="bg1"/>
              </a:gs>
              <a:gs pos="100000">
                <a:srgbClr val="A7BAF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C0000"/>
                </a:solidFill>
              </a:rPr>
              <a:t>    </a:t>
            </a:r>
            <a:r>
              <a:rPr lang="en-US" sz="2200" b="1" dirty="0" err="1">
                <a:solidFill>
                  <a:srgbClr val="000000"/>
                </a:solidFill>
              </a:rPr>
              <a:t>Tiết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43:</a:t>
            </a:r>
            <a:r>
              <a:rPr lang="en-US" sz="2200" b="1" dirty="0" smtClean="0">
                <a:solidFill>
                  <a:srgbClr val="000000"/>
                </a:solidFill>
                <a:latin typeface=".VnTimeH" pitchFamily="34" charset="0"/>
              </a:rPr>
              <a:t>        </a:t>
            </a:r>
            <a:r>
              <a:rPr lang="en-US" sz="2200" b="1" dirty="0">
                <a:solidFill>
                  <a:srgbClr val="000000"/>
                </a:solidFill>
              </a:rPr>
              <a:t>GÓC CÓ ĐỈNH Ở BÊN TRONG ĐƯỜNG TRÒN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</a:rPr>
              <a:t>         GÓC CÓ ĐỈNH Ở BÊN NGOÀI ĐƯỜNG TRÒN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-34925" y="765175"/>
            <a:ext cx="9144000" cy="1588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500563" y="765175"/>
            <a:ext cx="0" cy="6092825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79388" y="1268413"/>
            <a:ext cx="4572000" cy="3944937"/>
            <a:chOff x="113" y="799"/>
            <a:chExt cx="2880" cy="2485"/>
          </a:xfrm>
        </p:grpSpPr>
        <p:sp>
          <p:nvSpPr>
            <p:cNvPr id="19507" name="Rectangle 7"/>
            <p:cNvSpPr>
              <a:spLocks noChangeArrowheads="1"/>
            </p:cNvSpPr>
            <p:nvPr/>
          </p:nvSpPr>
          <p:spPr bwMode="auto">
            <a:xfrm>
              <a:off x="113" y="1842"/>
              <a:ext cx="2880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- Học bài nắm được định lí góc có đỉnh ở bên trong đường tròn; góc có đỉnh ở bên ngoài đường tròn.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- Ôn lại nắm vững khái niệm, định lí, hệ quả của các loại góc đã học. </a:t>
              </a:r>
              <a:endParaRPr lang="vi-VN" smtClean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- Làm bài tập 36; 37; 38; 39; 40/ 82; 83 (SGK).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- Giờ học sau luyện tập.</a:t>
              </a:r>
            </a:p>
          </p:txBody>
        </p:sp>
        <p:pic>
          <p:nvPicPr>
            <p:cNvPr id="19508" name="Picture 8" descr="huy0002"/>
            <p:cNvPicPr>
              <a:picLocks noChangeAspect="1" noChangeArrowheads="1"/>
            </p:cNvPicPr>
            <p:nvPr/>
          </p:nvPicPr>
          <p:blipFill>
            <a:blip r:embed="rId2">
              <a:lum bright="6000" contras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0" t="70937" r="26047" b="9718"/>
            <a:stretch>
              <a:fillRect/>
            </a:stretch>
          </p:blipFill>
          <p:spPr bwMode="auto">
            <a:xfrm>
              <a:off x="295" y="1026"/>
              <a:ext cx="68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9" name="WordArt 9" descr="White marble"/>
            <p:cNvSpPr>
              <a:spLocks noChangeArrowheads="1" noChangeShapeType="1" noTextEdit="1"/>
            </p:cNvSpPr>
            <p:nvPr/>
          </p:nvSpPr>
          <p:spPr bwMode="auto">
            <a:xfrm>
              <a:off x="385" y="799"/>
              <a:ext cx="2139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 smtClean="0">
                  <a:ln w="9525"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</a:rPr>
                <a:t>HƯỚNG DẪN VỀ NHÀ </a:t>
              </a:r>
              <a:endParaRPr lang="en-US" sz="3600" kern="1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4498975" y="9810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  <a:latin typeface=".VnTime" pitchFamily="34" charset="0"/>
              </a:rPr>
              <a:t>Bµi 37-SGK :</a:t>
            </a:r>
          </a:p>
        </p:txBody>
      </p:sp>
      <p:pic>
        <p:nvPicPr>
          <p:cNvPr id="8093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268413"/>
            <a:ext cx="2592388" cy="20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40" name="Arc 44"/>
          <p:cNvSpPr>
            <a:spLocks/>
          </p:cNvSpPr>
          <p:nvPr/>
        </p:nvSpPr>
        <p:spPr bwMode="auto">
          <a:xfrm rot="555765" flipH="1">
            <a:off x="7065963" y="2289175"/>
            <a:ext cx="169862" cy="133350"/>
          </a:xfrm>
          <a:custGeom>
            <a:avLst/>
            <a:gdLst>
              <a:gd name="T0" fmla="*/ 0 w 21600"/>
              <a:gd name="T1" fmla="*/ 0 h 21600"/>
              <a:gd name="T2" fmla="*/ 169862 w 21600"/>
              <a:gd name="T3" fmla="*/ 133350 h 21600"/>
              <a:gd name="T4" fmla="*/ 0 w 21600"/>
              <a:gd name="T5" fmla="*/ 1333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942" name="Arc 46"/>
          <p:cNvSpPr>
            <a:spLocks/>
          </p:cNvSpPr>
          <p:nvPr/>
        </p:nvSpPr>
        <p:spPr bwMode="auto">
          <a:xfrm rot="19247527" flipH="1">
            <a:off x="7564438" y="2422525"/>
            <a:ext cx="225425" cy="192088"/>
          </a:xfrm>
          <a:custGeom>
            <a:avLst/>
            <a:gdLst>
              <a:gd name="T0" fmla="*/ 0 w 21600"/>
              <a:gd name="T1" fmla="*/ 0 h 21600"/>
              <a:gd name="T2" fmla="*/ 225425 w 21600"/>
              <a:gd name="T3" fmla="*/ 192088 h 21600"/>
              <a:gd name="T4" fmla="*/ 0 w 21600"/>
              <a:gd name="T5" fmla="*/ 1920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2225">
            <a:solidFill>
              <a:srgbClr val="F309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945" name="Line 49"/>
          <p:cNvSpPr>
            <a:spLocks noChangeShapeType="1"/>
          </p:cNvSpPr>
          <p:nvPr/>
        </p:nvSpPr>
        <p:spPr bwMode="auto">
          <a:xfrm>
            <a:off x="6086475" y="2181225"/>
            <a:ext cx="157163" cy="635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946" name="Line 50"/>
          <p:cNvSpPr>
            <a:spLocks noChangeShapeType="1"/>
          </p:cNvSpPr>
          <p:nvPr/>
        </p:nvSpPr>
        <p:spPr bwMode="auto">
          <a:xfrm flipV="1">
            <a:off x="6802438" y="2085975"/>
            <a:ext cx="125412" cy="9525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948" name="Arc 52"/>
          <p:cNvSpPr>
            <a:spLocks/>
          </p:cNvSpPr>
          <p:nvPr/>
        </p:nvSpPr>
        <p:spPr bwMode="auto">
          <a:xfrm rot="-6664075">
            <a:off x="5694362" y="1738313"/>
            <a:ext cx="942975" cy="971550"/>
          </a:xfrm>
          <a:custGeom>
            <a:avLst/>
            <a:gdLst>
              <a:gd name="T0" fmla="*/ 0 w 25853"/>
              <a:gd name="T1" fmla="*/ 15274 h 26907"/>
              <a:gd name="T2" fmla="*/ 918829 w 25853"/>
              <a:gd name="T3" fmla="*/ 971550 h 26907"/>
              <a:gd name="T4" fmla="*/ 155126 w 25853"/>
              <a:gd name="T5" fmla="*/ 779926 h 26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853" h="26907" fill="none" extrusionOk="0">
                <a:moveTo>
                  <a:pt x="-1" y="422"/>
                </a:moveTo>
                <a:cubicBezTo>
                  <a:pt x="1400" y="141"/>
                  <a:pt x="2824" y="-1"/>
                  <a:pt x="4253" y="0"/>
                </a:cubicBezTo>
                <a:cubicBezTo>
                  <a:pt x="16182" y="0"/>
                  <a:pt x="25853" y="9670"/>
                  <a:pt x="25853" y="21600"/>
                </a:cubicBezTo>
                <a:cubicBezTo>
                  <a:pt x="25853" y="23389"/>
                  <a:pt x="25630" y="25172"/>
                  <a:pt x="25190" y="26906"/>
                </a:cubicBezTo>
              </a:path>
              <a:path w="25853" h="26907" stroke="0" extrusionOk="0">
                <a:moveTo>
                  <a:pt x="-1" y="422"/>
                </a:moveTo>
                <a:cubicBezTo>
                  <a:pt x="1400" y="141"/>
                  <a:pt x="2824" y="-1"/>
                  <a:pt x="4253" y="0"/>
                </a:cubicBezTo>
                <a:cubicBezTo>
                  <a:pt x="16182" y="0"/>
                  <a:pt x="25853" y="9670"/>
                  <a:pt x="25853" y="21600"/>
                </a:cubicBezTo>
                <a:cubicBezTo>
                  <a:pt x="25853" y="23389"/>
                  <a:pt x="25630" y="25172"/>
                  <a:pt x="25190" y="26906"/>
                </a:cubicBezTo>
                <a:lnTo>
                  <a:pt x="4253" y="21600"/>
                </a:lnTo>
                <a:lnTo>
                  <a:pt x="-1" y="422"/>
                </a:lnTo>
                <a:close/>
              </a:path>
            </a:pathLst>
          </a:custGeom>
          <a:noFill/>
          <a:ln w="28575">
            <a:solidFill>
              <a:srgbClr val="F309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949" name="Arc 53"/>
          <p:cNvSpPr>
            <a:spLocks/>
          </p:cNvSpPr>
          <p:nvPr/>
        </p:nvSpPr>
        <p:spPr bwMode="auto">
          <a:xfrm rot="-6543518">
            <a:off x="6702425" y="2101851"/>
            <a:ext cx="555625" cy="781050"/>
          </a:xfrm>
          <a:custGeom>
            <a:avLst/>
            <a:gdLst>
              <a:gd name="T0" fmla="*/ 555625 w 15293"/>
              <a:gd name="T1" fmla="*/ 779784 h 21600"/>
              <a:gd name="T2" fmla="*/ 0 w 15293"/>
              <a:gd name="T3" fmla="*/ 592947 h 21600"/>
              <a:gd name="T4" fmla="*/ 510791 w 15293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93" h="21600" fill="none" extrusionOk="0">
                <a:moveTo>
                  <a:pt x="15292" y="21564"/>
                </a:moveTo>
                <a:cubicBezTo>
                  <a:pt x="14882" y="21588"/>
                  <a:pt x="14470" y="21599"/>
                  <a:pt x="14059" y="21600"/>
                </a:cubicBezTo>
                <a:cubicBezTo>
                  <a:pt x="8901" y="21600"/>
                  <a:pt x="3914" y="19754"/>
                  <a:pt x="-1" y="16398"/>
                </a:cubicBezTo>
              </a:path>
              <a:path w="15293" h="21600" stroke="0" extrusionOk="0">
                <a:moveTo>
                  <a:pt x="15292" y="21564"/>
                </a:moveTo>
                <a:cubicBezTo>
                  <a:pt x="14882" y="21588"/>
                  <a:pt x="14470" y="21599"/>
                  <a:pt x="14059" y="21600"/>
                </a:cubicBezTo>
                <a:cubicBezTo>
                  <a:pt x="8901" y="21600"/>
                  <a:pt x="3914" y="19754"/>
                  <a:pt x="-1" y="16398"/>
                </a:cubicBezTo>
                <a:lnTo>
                  <a:pt x="14059" y="0"/>
                </a:lnTo>
                <a:lnTo>
                  <a:pt x="15292" y="21564"/>
                </a:lnTo>
                <a:close/>
              </a:path>
            </a:pathLst>
          </a:custGeom>
          <a:noFill/>
          <a:ln w="28575">
            <a:solidFill>
              <a:srgbClr val="F309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950" name="Arc 54"/>
          <p:cNvSpPr>
            <a:spLocks/>
          </p:cNvSpPr>
          <p:nvPr/>
        </p:nvSpPr>
        <p:spPr bwMode="auto">
          <a:xfrm rot="-6664075">
            <a:off x="6396832" y="1532731"/>
            <a:ext cx="760412" cy="777875"/>
          </a:xfrm>
          <a:custGeom>
            <a:avLst/>
            <a:gdLst>
              <a:gd name="T0" fmla="*/ 760412 w 20826"/>
              <a:gd name="T1" fmla="*/ 206487 h 21586"/>
              <a:gd name="T2" fmla="*/ 28589 w 20826"/>
              <a:gd name="T3" fmla="*/ 777875 h 21586"/>
              <a:gd name="T4" fmla="*/ 0 w 20826"/>
              <a:gd name="T5" fmla="*/ 0 h 215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26" h="21586" fill="none" extrusionOk="0">
                <a:moveTo>
                  <a:pt x="20826" y="5730"/>
                </a:moveTo>
                <a:cubicBezTo>
                  <a:pt x="18323" y="14824"/>
                  <a:pt x="10209" y="21243"/>
                  <a:pt x="782" y="21585"/>
                </a:cubicBezTo>
              </a:path>
              <a:path w="20826" h="21586" stroke="0" extrusionOk="0">
                <a:moveTo>
                  <a:pt x="20826" y="5730"/>
                </a:moveTo>
                <a:cubicBezTo>
                  <a:pt x="18323" y="14824"/>
                  <a:pt x="10209" y="21243"/>
                  <a:pt x="782" y="21585"/>
                </a:cubicBezTo>
                <a:lnTo>
                  <a:pt x="0" y="0"/>
                </a:lnTo>
                <a:lnTo>
                  <a:pt x="20826" y="573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80951" name="Group 55"/>
          <p:cNvGrpSpPr>
            <a:grpSpLocks/>
          </p:cNvGrpSpPr>
          <p:nvPr/>
        </p:nvGrpSpPr>
        <p:grpSpPr bwMode="auto">
          <a:xfrm>
            <a:off x="7126288" y="3717925"/>
            <a:ext cx="1693862" cy="755650"/>
            <a:chOff x="4240" y="3158"/>
            <a:chExt cx="1067" cy="476"/>
          </a:xfrm>
        </p:grpSpPr>
        <p:sp>
          <p:nvSpPr>
            <p:cNvPr id="19500" name="Text Box 56"/>
            <p:cNvSpPr txBox="1">
              <a:spLocks noChangeArrowheads="1"/>
            </p:cNvSpPr>
            <p:nvPr/>
          </p:nvSpPr>
          <p:spPr bwMode="auto">
            <a:xfrm>
              <a:off x="4240" y="3283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Times New Roman" pitchFamily="18" charset="0"/>
                </a:rPr>
                <a:t>MCA =</a:t>
              </a:r>
              <a:r>
                <a:rPr lang="en-US" smtClean="0">
                  <a:solidFill>
                    <a:srgbClr val="F30903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9501" name="Freeform 57"/>
            <p:cNvSpPr>
              <a:spLocks/>
            </p:cNvSpPr>
            <p:nvPr/>
          </p:nvSpPr>
          <p:spPr bwMode="auto">
            <a:xfrm>
              <a:off x="4308" y="3283"/>
              <a:ext cx="272" cy="30"/>
            </a:xfrm>
            <a:custGeom>
              <a:avLst/>
              <a:gdLst>
                <a:gd name="T0" fmla="*/ 0 w 272"/>
                <a:gd name="T1" fmla="*/ 29 h 30"/>
                <a:gd name="T2" fmla="*/ 144 w 272"/>
                <a:gd name="T3" fmla="*/ 0 h 30"/>
                <a:gd name="T4" fmla="*/ 272 w 272"/>
                <a:gd name="T5" fmla="*/ 3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9502" name="Group 58"/>
            <p:cNvGrpSpPr>
              <a:grpSpLocks/>
            </p:cNvGrpSpPr>
            <p:nvPr/>
          </p:nvGrpSpPr>
          <p:grpSpPr bwMode="auto">
            <a:xfrm>
              <a:off x="4671" y="3158"/>
              <a:ext cx="636" cy="476"/>
              <a:chOff x="5080" y="3158"/>
              <a:chExt cx="636" cy="476"/>
            </a:xfrm>
          </p:grpSpPr>
          <p:sp>
            <p:nvSpPr>
              <p:cNvPr id="19503" name="Text Box 59"/>
              <p:cNvSpPr txBox="1">
                <a:spLocks noChangeArrowheads="1"/>
              </p:cNvSpPr>
              <p:nvPr/>
            </p:nvSpPr>
            <p:spPr bwMode="auto">
              <a:xfrm>
                <a:off x="5080" y="3199"/>
                <a:ext cx="6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Times New Roman" pitchFamily="18" charset="0"/>
                  </a:rPr>
                  <a:t>sđ AM</a:t>
                </a:r>
                <a:r>
                  <a:rPr lang="en-US" smtClean="0">
                    <a:solidFill>
                      <a:srgbClr val="F30903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9504" name="Line 60"/>
              <p:cNvSpPr>
                <a:spLocks noChangeShapeType="1"/>
              </p:cNvSpPr>
              <p:nvPr/>
            </p:nvSpPr>
            <p:spPr bwMode="auto">
              <a:xfrm>
                <a:off x="5191" y="3407"/>
                <a:ext cx="38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5" name="Text Box 61"/>
              <p:cNvSpPr txBox="1">
                <a:spLocks noChangeArrowheads="1"/>
              </p:cNvSpPr>
              <p:nvPr/>
            </p:nvSpPr>
            <p:spPr bwMode="auto">
              <a:xfrm>
                <a:off x="5239" y="3403"/>
                <a:ext cx="2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9506" name="Arc 62"/>
              <p:cNvSpPr>
                <a:spLocks/>
              </p:cNvSpPr>
              <p:nvPr/>
            </p:nvSpPr>
            <p:spPr bwMode="auto">
              <a:xfrm rot="-2703456">
                <a:off x="5420" y="3158"/>
                <a:ext cx="136" cy="136"/>
              </a:xfrm>
              <a:custGeom>
                <a:avLst/>
                <a:gdLst>
                  <a:gd name="T0" fmla="*/ 0 w 21600"/>
                  <a:gd name="T1" fmla="*/ 0 h 21600"/>
                  <a:gd name="T2" fmla="*/ 136 w 21600"/>
                  <a:gd name="T3" fmla="*/ 136 h 21600"/>
                  <a:gd name="T4" fmla="*/ 0 w 21600"/>
                  <a:gd name="T5" fmla="*/ 1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0959" name="Group 63"/>
          <p:cNvGrpSpPr>
            <a:grpSpLocks/>
          </p:cNvGrpSpPr>
          <p:nvPr/>
        </p:nvGrpSpPr>
        <p:grpSpPr bwMode="auto">
          <a:xfrm>
            <a:off x="4467225" y="3752850"/>
            <a:ext cx="2409825" cy="755650"/>
            <a:chOff x="2631" y="3158"/>
            <a:chExt cx="1518" cy="476"/>
          </a:xfrm>
        </p:grpSpPr>
        <p:sp>
          <p:nvSpPr>
            <p:cNvPr id="19491" name="Text Box 64"/>
            <p:cNvSpPr txBox="1">
              <a:spLocks noChangeArrowheads="1"/>
            </p:cNvSpPr>
            <p:nvPr/>
          </p:nvSpPr>
          <p:spPr bwMode="auto">
            <a:xfrm>
              <a:off x="2631" y="3283"/>
              <a:ext cx="5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Times New Roman" pitchFamily="18" charset="0"/>
                </a:rPr>
                <a:t>ASC =</a:t>
              </a:r>
              <a:r>
                <a:rPr lang="en-US" sz="2000" smtClean="0">
                  <a:solidFill>
                    <a:srgbClr val="F30903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9492" name="Freeform 65"/>
            <p:cNvSpPr>
              <a:spLocks/>
            </p:cNvSpPr>
            <p:nvPr/>
          </p:nvSpPr>
          <p:spPr bwMode="auto">
            <a:xfrm>
              <a:off x="2699" y="3283"/>
              <a:ext cx="272" cy="30"/>
            </a:xfrm>
            <a:custGeom>
              <a:avLst/>
              <a:gdLst>
                <a:gd name="T0" fmla="*/ 0 w 272"/>
                <a:gd name="T1" fmla="*/ 29 h 30"/>
                <a:gd name="T2" fmla="*/ 144 w 272"/>
                <a:gd name="T3" fmla="*/ 0 h 30"/>
                <a:gd name="T4" fmla="*/ 272 w 272"/>
                <a:gd name="T5" fmla="*/ 3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9493" name="Group 66"/>
            <p:cNvGrpSpPr>
              <a:grpSpLocks/>
            </p:cNvGrpSpPr>
            <p:nvPr/>
          </p:nvGrpSpPr>
          <p:grpSpPr bwMode="auto">
            <a:xfrm>
              <a:off x="3106" y="3158"/>
              <a:ext cx="1043" cy="476"/>
              <a:chOff x="3515" y="3158"/>
              <a:chExt cx="1043" cy="476"/>
            </a:xfrm>
          </p:grpSpPr>
          <p:sp>
            <p:nvSpPr>
              <p:cNvPr id="19494" name="Text Box 67"/>
              <p:cNvSpPr txBox="1">
                <a:spLocks noChangeArrowheads="1"/>
              </p:cNvSpPr>
              <p:nvPr/>
            </p:nvSpPr>
            <p:spPr bwMode="auto">
              <a:xfrm>
                <a:off x="3515" y="3199"/>
                <a:ext cx="104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Times New Roman" pitchFamily="18" charset="0"/>
                  </a:rPr>
                  <a:t>sđ AB – sđ MC</a:t>
                </a:r>
              </a:p>
            </p:txBody>
          </p:sp>
          <p:grpSp>
            <p:nvGrpSpPr>
              <p:cNvPr id="19495" name="Group 68"/>
              <p:cNvGrpSpPr>
                <a:grpSpLocks/>
              </p:cNvGrpSpPr>
              <p:nvPr/>
            </p:nvGrpSpPr>
            <p:grpSpPr bwMode="auto">
              <a:xfrm>
                <a:off x="3582" y="3158"/>
                <a:ext cx="908" cy="476"/>
                <a:chOff x="3582" y="3158"/>
                <a:chExt cx="908" cy="476"/>
              </a:xfrm>
            </p:grpSpPr>
            <p:sp>
              <p:nvSpPr>
                <p:cNvPr id="19496" name="Line 69"/>
                <p:cNvSpPr>
                  <a:spLocks noChangeShapeType="1"/>
                </p:cNvSpPr>
                <p:nvPr/>
              </p:nvSpPr>
              <p:spPr bwMode="auto">
                <a:xfrm>
                  <a:off x="3582" y="3407"/>
                  <a:ext cx="9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9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855" y="3403"/>
                  <a:ext cx="29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19498" name="Arc 71"/>
                <p:cNvSpPr>
                  <a:spLocks/>
                </p:cNvSpPr>
                <p:nvPr/>
              </p:nvSpPr>
              <p:spPr bwMode="auto">
                <a:xfrm rot="-2703456">
                  <a:off x="3787" y="3158"/>
                  <a:ext cx="13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136 w 21600"/>
                    <a:gd name="T3" fmla="*/ 136 h 21600"/>
                    <a:gd name="T4" fmla="*/ 0 w 21600"/>
                    <a:gd name="T5" fmla="*/ 13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99" name="Arc 72"/>
                <p:cNvSpPr>
                  <a:spLocks/>
                </p:cNvSpPr>
                <p:nvPr/>
              </p:nvSpPr>
              <p:spPr bwMode="auto">
                <a:xfrm rot="-2703456">
                  <a:off x="4308" y="3158"/>
                  <a:ext cx="13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136 w 21600"/>
                    <a:gd name="T3" fmla="*/ 136 h 21600"/>
                    <a:gd name="T4" fmla="*/ 0 w 21600"/>
                    <a:gd name="T5" fmla="*/ 13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80969" name="Group 73"/>
          <p:cNvGrpSpPr>
            <a:grpSpLocks/>
          </p:cNvGrpSpPr>
          <p:nvPr/>
        </p:nvGrpSpPr>
        <p:grpSpPr bwMode="auto">
          <a:xfrm>
            <a:off x="5795963" y="4378325"/>
            <a:ext cx="2555875" cy="431800"/>
            <a:chOff x="3196" y="2614"/>
            <a:chExt cx="1610" cy="272"/>
          </a:xfrm>
        </p:grpSpPr>
        <p:sp>
          <p:nvSpPr>
            <p:cNvPr id="19487" name="Text Box 74"/>
            <p:cNvSpPr txBox="1">
              <a:spLocks noChangeArrowheads="1"/>
            </p:cNvSpPr>
            <p:nvPr/>
          </p:nvSpPr>
          <p:spPr bwMode="auto">
            <a:xfrm>
              <a:off x="3196" y="2655"/>
              <a:ext cx="16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Times New Roman" pitchFamily="18" charset="0"/>
                </a:rPr>
                <a:t>sđ AB – sđ MC = sđ AM</a:t>
              </a:r>
            </a:p>
          </p:txBody>
        </p:sp>
        <p:sp>
          <p:nvSpPr>
            <p:cNvPr id="19488" name="Arc 75"/>
            <p:cNvSpPr>
              <a:spLocks/>
            </p:cNvSpPr>
            <p:nvPr/>
          </p:nvSpPr>
          <p:spPr bwMode="auto">
            <a:xfrm rot="-2703456">
              <a:off x="3991" y="2614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136 w 21600"/>
                <a:gd name="T3" fmla="*/ 136 h 21600"/>
                <a:gd name="T4" fmla="*/ 0 w 21600"/>
                <a:gd name="T5" fmla="*/ 13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89" name="Arc 76"/>
            <p:cNvSpPr>
              <a:spLocks/>
            </p:cNvSpPr>
            <p:nvPr/>
          </p:nvSpPr>
          <p:spPr bwMode="auto">
            <a:xfrm rot="-2703456">
              <a:off x="4558" y="2614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136 w 21600"/>
                <a:gd name="T3" fmla="*/ 136 h 21600"/>
                <a:gd name="T4" fmla="*/ 0 w 21600"/>
                <a:gd name="T5" fmla="*/ 13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90" name="Arc 77"/>
            <p:cNvSpPr>
              <a:spLocks/>
            </p:cNvSpPr>
            <p:nvPr/>
          </p:nvSpPr>
          <p:spPr bwMode="auto">
            <a:xfrm rot="-2703456">
              <a:off x="3468" y="2614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136 w 21600"/>
                <a:gd name="T3" fmla="*/ 136 h 21600"/>
                <a:gd name="T4" fmla="*/ 0 w 21600"/>
                <a:gd name="T5" fmla="*/ 13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0974" name="Group 78"/>
          <p:cNvGrpSpPr>
            <a:grpSpLocks/>
          </p:cNvGrpSpPr>
          <p:nvPr/>
        </p:nvGrpSpPr>
        <p:grpSpPr bwMode="auto">
          <a:xfrm>
            <a:off x="6053138" y="5202238"/>
            <a:ext cx="1763712" cy="431800"/>
            <a:chOff x="3719" y="2137"/>
            <a:chExt cx="1111" cy="272"/>
          </a:xfrm>
        </p:grpSpPr>
        <p:sp>
          <p:nvSpPr>
            <p:cNvPr id="19484" name="Text Box 79"/>
            <p:cNvSpPr txBox="1">
              <a:spLocks noChangeArrowheads="1"/>
            </p:cNvSpPr>
            <p:nvPr/>
          </p:nvSpPr>
          <p:spPr bwMode="auto">
            <a:xfrm>
              <a:off x="3719" y="2178"/>
              <a:ext cx="11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Times New Roman" pitchFamily="18" charset="0"/>
                </a:rPr>
                <a:t>sđ AB = sđ AC</a:t>
              </a:r>
            </a:p>
          </p:txBody>
        </p:sp>
        <p:sp>
          <p:nvSpPr>
            <p:cNvPr id="19485" name="Arc 80"/>
            <p:cNvSpPr>
              <a:spLocks/>
            </p:cNvSpPr>
            <p:nvPr/>
          </p:nvSpPr>
          <p:spPr bwMode="auto">
            <a:xfrm rot="-2703456">
              <a:off x="4559" y="2137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136 w 21600"/>
                <a:gd name="T3" fmla="*/ 136 h 21600"/>
                <a:gd name="T4" fmla="*/ 0 w 21600"/>
                <a:gd name="T5" fmla="*/ 13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86" name="Arc 81"/>
            <p:cNvSpPr>
              <a:spLocks/>
            </p:cNvSpPr>
            <p:nvPr/>
          </p:nvSpPr>
          <p:spPr bwMode="auto">
            <a:xfrm rot="-2703456">
              <a:off x="4037" y="2137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136 w 21600"/>
                <a:gd name="T3" fmla="*/ 136 h 21600"/>
                <a:gd name="T4" fmla="*/ 0 w 21600"/>
                <a:gd name="T5" fmla="*/ 13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0978" name="Group 82"/>
          <p:cNvGrpSpPr>
            <a:grpSpLocks/>
          </p:cNvGrpSpPr>
          <p:nvPr/>
        </p:nvGrpSpPr>
        <p:grpSpPr bwMode="auto">
          <a:xfrm>
            <a:off x="6121400" y="3341688"/>
            <a:ext cx="1763713" cy="447675"/>
            <a:chOff x="3605" y="3806"/>
            <a:chExt cx="1111" cy="282"/>
          </a:xfrm>
        </p:grpSpPr>
        <p:sp>
          <p:nvSpPr>
            <p:cNvPr id="19481" name="Text Box 83"/>
            <p:cNvSpPr txBox="1">
              <a:spLocks noChangeArrowheads="1"/>
            </p:cNvSpPr>
            <p:nvPr/>
          </p:nvSpPr>
          <p:spPr bwMode="auto">
            <a:xfrm>
              <a:off x="3605" y="3838"/>
              <a:ext cx="11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00"/>
                  </a:solidFill>
                  <a:latin typeface="Times New Roman" pitchFamily="18" charset="0"/>
                </a:rPr>
                <a:t>ASC = MCA</a:t>
              </a:r>
            </a:p>
          </p:txBody>
        </p:sp>
        <p:sp>
          <p:nvSpPr>
            <p:cNvPr id="19482" name="Freeform 84"/>
            <p:cNvSpPr>
              <a:spLocks/>
            </p:cNvSpPr>
            <p:nvPr/>
          </p:nvSpPr>
          <p:spPr bwMode="auto">
            <a:xfrm>
              <a:off x="3742" y="3817"/>
              <a:ext cx="317" cy="55"/>
            </a:xfrm>
            <a:custGeom>
              <a:avLst/>
              <a:gdLst>
                <a:gd name="T0" fmla="*/ 0 w 317"/>
                <a:gd name="T1" fmla="*/ 54 h 55"/>
                <a:gd name="T2" fmla="*/ 167 w 317"/>
                <a:gd name="T3" fmla="*/ 0 h 55"/>
                <a:gd name="T4" fmla="*/ 317 w 317"/>
                <a:gd name="T5" fmla="*/ 55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7" h="55">
                  <a:moveTo>
                    <a:pt x="0" y="54"/>
                  </a:moveTo>
                  <a:lnTo>
                    <a:pt x="167" y="0"/>
                  </a:lnTo>
                  <a:lnTo>
                    <a:pt x="317" y="5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83" name="Freeform 85"/>
            <p:cNvSpPr>
              <a:spLocks/>
            </p:cNvSpPr>
            <p:nvPr/>
          </p:nvSpPr>
          <p:spPr bwMode="auto">
            <a:xfrm>
              <a:off x="4225" y="3806"/>
              <a:ext cx="340" cy="55"/>
            </a:xfrm>
            <a:custGeom>
              <a:avLst/>
              <a:gdLst>
                <a:gd name="T0" fmla="*/ 0 w 317"/>
                <a:gd name="T1" fmla="*/ 54 h 55"/>
                <a:gd name="T2" fmla="*/ 179 w 317"/>
                <a:gd name="T3" fmla="*/ 0 h 55"/>
                <a:gd name="T4" fmla="*/ 340 w 317"/>
                <a:gd name="T5" fmla="*/ 55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7" h="55">
                  <a:moveTo>
                    <a:pt x="0" y="54"/>
                  </a:moveTo>
                  <a:lnTo>
                    <a:pt x="167" y="0"/>
                  </a:lnTo>
                  <a:lnTo>
                    <a:pt x="317" y="5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0982" name="Text Box 86"/>
          <p:cNvSpPr txBox="1">
            <a:spLocks noChangeArrowheads="1"/>
          </p:cNvSpPr>
          <p:nvPr/>
        </p:nvSpPr>
        <p:spPr bwMode="auto">
          <a:xfrm>
            <a:off x="6399213" y="6019800"/>
            <a:ext cx="1150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AB = AC</a:t>
            </a:r>
          </a:p>
        </p:txBody>
      </p:sp>
      <p:sp>
        <p:nvSpPr>
          <p:cNvPr id="80983" name="Line 87"/>
          <p:cNvSpPr>
            <a:spLocks noChangeShapeType="1"/>
          </p:cNvSpPr>
          <p:nvPr/>
        </p:nvSpPr>
        <p:spPr bwMode="auto">
          <a:xfrm>
            <a:off x="6945313" y="3752850"/>
            <a:ext cx="3175" cy="6842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984" name="Line 88"/>
          <p:cNvSpPr>
            <a:spLocks noChangeShapeType="1"/>
          </p:cNvSpPr>
          <p:nvPr/>
        </p:nvSpPr>
        <p:spPr bwMode="auto">
          <a:xfrm flipH="1">
            <a:off x="6961188" y="4810125"/>
            <a:ext cx="0" cy="469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985" name="Line 89"/>
          <p:cNvSpPr>
            <a:spLocks noChangeShapeType="1"/>
          </p:cNvSpPr>
          <p:nvPr/>
        </p:nvSpPr>
        <p:spPr bwMode="auto">
          <a:xfrm flipH="1">
            <a:off x="6970713" y="5594350"/>
            <a:ext cx="0" cy="469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5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8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8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8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8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0"/>
      <p:bldP spid="80940" grpId="0" animBg="1"/>
      <p:bldP spid="80942" grpId="0" animBg="1"/>
      <p:bldP spid="80945" grpId="0" animBg="1"/>
      <p:bldP spid="80946" grpId="0" animBg="1"/>
      <p:bldP spid="80948" grpId="0" animBg="1"/>
      <p:bldP spid="80949" grpId="0" animBg="1"/>
      <p:bldP spid="80950" grpId="0" animBg="1"/>
      <p:bldP spid="80982" grpId="0"/>
      <p:bldP spid="80983" grpId="0" animBg="1"/>
      <p:bldP spid="80984" grpId="0" animBg="1"/>
      <p:bldP spid="809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2286000"/>
            <a:ext cx="7848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 Ở NHÀ CÙNG HỌC ONLINE PHÒNG CHỐNG COVID 19 NHÉ!</a:t>
            </a:r>
          </a:p>
        </p:txBody>
      </p:sp>
      <p:pic>
        <p:nvPicPr>
          <p:cNvPr id="19459" name="Picture 3" descr="buom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new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2057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Picture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icture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810000" y="5029200"/>
          <a:ext cx="15065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lip" r:id="rId7" imgW="1820863" imgH="2530475" progId="MS_ClipArt_Gallery.2">
                  <p:embed/>
                </p:oleObj>
              </mc:Choice>
              <mc:Fallback>
                <p:oleObj name="Clip" r:id="rId7" imgW="1820863" imgH="25304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029200"/>
                        <a:ext cx="15065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370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066800"/>
            <a:ext cx="701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NI-Times"/>
                <a:cs typeface="Arial"/>
              </a:rPr>
              <a:t>TIEÁT 43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NI-Times"/>
                <a:cs typeface="Arial"/>
              </a:rPr>
              <a:t>GOÙC COÙ ÑÆNH ÔÛ BEÂN TRONG ÑÖÔØNG TROØN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NI-Times"/>
                <a:cs typeface="Arial"/>
              </a:rPr>
              <a:t>  GOÙC COÙ ÑÆNH ÔÛ BEÂN NGOAØI ÑÖÔØNG TROØN </a:t>
            </a:r>
            <a:endParaRPr lang="en-US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NI-Time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8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144463" y="3233738"/>
            <a:ext cx="9144001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-34925" y="765175"/>
            <a:ext cx="9144000" cy="1588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-71438" y="-26988"/>
            <a:ext cx="9251951" cy="800219"/>
          </a:xfrm>
          <a:prstGeom prst="rect">
            <a:avLst/>
          </a:prstGeom>
          <a:gradFill rotWithShape="1">
            <a:gsLst>
              <a:gs pos="0">
                <a:srgbClr val="A7BAF7"/>
              </a:gs>
              <a:gs pos="50000">
                <a:schemeClr val="bg1"/>
              </a:gs>
              <a:gs pos="100000">
                <a:srgbClr val="A7BAF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C0000"/>
                </a:solidFill>
              </a:rPr>
              <a:t>    </a:t>
            </a:r>
            <a:r>
              <a:rPr lang="en-US" sz="2200" b="1" dirty="0" err="1">
                <a:solidFill>
                  <a:srgbClr val="000000"/>
                </a:solidFill>
              </a:rPr>
              <a:t>Tiết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43:</a:t>
            </a:r>
            <a:r>
              <a:rPr lang="en-US" sz="2200" b="1" dirty="0" smtClean="0">
                <a:solidFill>
                  <a:srgbClr val="000000"/>
                </a:solidFill>
                <a:latin typeface=".VnTimeH" pitchFamily="34" charset="0"/>
              </a:rPr>
              <a:t>        </a:t>
            </a:r>
            <a:r>
              <a:rPr lang="en-US" sz="2200" b="1" dirty="0">
                <a:solidFill>
                  <a:srgbClr val="000000"/>
                </a:solidFill>
              </a:rPr>
              <a:t>GÓC CÓ ĐỈNH Ở BÊN TRONG ĐƯỜNG TRÒN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</a:rPr>
              <a:t>         GÓC CÓ ĐỈNH Ở BÊN NGOÀI ĐƯỜNG TRÒN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79388" y="836613"/>
            <a:ext cx="416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Góc có đỉnh ở bên trong đường tròn.</a:t>
            </a:r>
          </a:p>
        </p:txBody>
      </p:sp>
      <p:grpSp>
        <p:nvGrpSpPr>
          <p:cNvPr id="57372" name="Group 28"/>
          <p:cNvGrpSpPr>
            <a:grpSpLocks/>
          </p:cNvGrpSpPr>
          <p:nvPr/>
        </p:nvGrpSpPr>
        <p:grpSpPr bwMode="auto">
          <a:xfrm>
            <a:off x="107950" y="3573463"/>
            <a:ext cx="4608513" cy="401637"/>
            <a:chOff x="1247" y="2728"/>
            <a:chExt cx="2903" cy="253"/>
          </a:xfrm>
        </p:grpSpPr>
        <p:sp>
          <p:nvSpPr>
            <p:cNvPr id="57373" name="Text Box 29"/>
            <p:cNvSpPr txBox="1">
              <a:spLocks noChangeArrowheads="1"/>
            </p:cNvSpPr>
            <p:nvPr/>
          </p:nvSpPr>
          <p:spPr bwMode="auto">
            <a:xfrm>
              <a:off x="1247" y="2750"/>
              <a:ext cx="29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BEC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là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góc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có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đỉnh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ở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bên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trong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đường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tròn</a:t>
              </a:r>
              <a:endPara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55" name="Freeform 30"/>
            <p:cNvSpPr>
              <a:spLocks/>
            </p:cNvSpPr>
            <p:nvPr/>
          </p:nvSpPr>
          <p:spPr bwMode="auto">
            <a:xfrm rot="-152688">
              <a:off x="1315" y="2728"/>
              <a:ext cx="256" cy="45"/>
            </a:xfrm>
            <a:custGeom>
              <a:avLst/>
              <a:gdLst>
                <a:gd name="T0" fmla="*/ 0 w 272"/>
                <a:gd name="T1" fmla="*/ 44 h 30"/>
                <a:gd name="T2" fmla="*/ 136 w 272"/>
                <a:gd name="T3" fmla="*/ 0 h 30"/>
                <a:gd name="T4" fmla="*/ 256 w 272"/>
                <a:gd name="T5" fmla="*/ 45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7375" name="Group 31"/>
          <p:cNvGrpSpPr>
            <a:grpSpLocks/>
          </p:cNvGrpSpPr>
          <p:nvPr/>
        </p:nvGrpSpPr>
        <p:grpSpPr bwMode="auto">
          <a:xfrm>
            <a:off x="179388" y="3860800"/>
            <a:ext cx="2232025" cy="504825"/>
            <a:chOff x="113" y="3059"/>
            <a:chExt cx="1384" cy="348"/>
          </a:xfrm>
        </p:grpSpPr>
        <p:graphicFrame>
          <p:nvGraphicFramePr>
            <p:cNvPr id="5151" name="Object 32"/>
            <p:cNvGraphicFramePr>
              <a:graphicFrameLocks noChangeAspect="1"/>
            </p:cNvGraphicFramePr>
            <p:nvPr/>
          </p:nvGraphicFramePr>
          <p:xfrm>
            <a:off x="476" y="3067"/>
            <a:ext cx="375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" name="Equation" r:id="rId3" imgW="247785" imgH="180885" progId="Equation.DSMT4">
                    <p:embed/>
                  </p:oleObj>
                </mc:Choice>
                <mc:Fallback>
                  <p:oleObj name="Equation" r:id="rId3" imgW="247785" imgH="180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3067"/>
                          <a:ext cx="375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52" name="Object 33"/>
            <p:cNvGraphicFramePr>
              <a:graphicFrameLocks noChangeAspect="1"/>
            </p:cNvGraphicFramePr>
            <p:nvPr/>
          </p:nvGraphicFramePr>
          <p:xfrm>
            <a:off x="1066" y="3059"/>
            <a:ext cx="431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2" name="Equation" r:id="rId5" imgW="285885" imgH="180885" progId="Equation.DSMT4">
                    <p:embed/>
                  </p:oleObj>
                </mc:Choice>
                <mc:Fallback>
                  <p:oleObj name="Equation" r:id="rId5" imgW="285885" imgH="180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3059"/>
                          <a:ext cx="431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3" name="Text Box 34"/>
            <p:cNvSpPr txBox="1">
              <a:spLocks noChangeArrowheads="1"/>
            </p:cNvSpPr>
            <p:nvPr/>
          </p:nvSpPr>
          <p:spPr bwMode="auto">
            <a:xfrm>
              <a:off x="113" y="3138"/>
              <a:ext cx="102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chắn          và </a:t>
              </a:r>
            </a:p>
          </p:txBody>
        </p:sp>
      </p:grpSp>
      <p:sp>
        <p:nvSpPr>
          <p:cNvPr id="5129" name="AutoShape 7"/>
          <p:cNvSpPr>
            <a:spLocks noChangeAspect="1" noChangeArrowheads="1" noTextEdit="1"/>
          </p:cNvSpPr>
          <p:nvPr/>
        </p:nvSpPr>
        <p:spPr bwMode="auto">
          <a:xfrm>
            <a:off x="1898650" y="1052513"/>
            <a:ext cx="25050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52" name="Arc 8"/>
          <p:cNvSpPr>
            <a:spLocks/>
          </p:cNvSpPr>
          <p:nvPr/>
        </p:nvSpPr>
        <p:spPr bwMode="auto">
          <a:xfrm>
            <a:off x="1908175" y="2301875"/>
            <a:ext cx="1276350" cy="935038"/>
          </a:xfrm>
          <a:custGeom>
            <a:avLst/>
            <a:gdLst>
              <a:gd name="T0" fmla="*/ 1276350 w 29335"/>
              <a:gd name="T1" fmla="*/ 159606 h 21600"/>
              <a:gd name="T2" fmla="*/ 0 w 29335"/>
              <a:gd name="T3" fmla="*/ 867637 h 21600"/>
              <a:gd name="T4" fmla="*/ 350338 w 293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5" h="21600" fill="none" extrusionOk="0">
                <a:moveTo>
                  <a:pt x="29334" y="3686"/>
                </a:moveTo>
                <a:cubicBezTo>
                  <a:pt x="27541" y="14039"/>
                  <a:pt x="18558" y="21599"/>
                  <a:pt x="8052" y="21600"/>
                </a:cubicBezTo>
                <a:cubicBezTo>
                  <a:pt x="5293" y="21600"/>
                  <a:pt x="2559" y="21071"/>
                  <a:pt x="-1" y="20043"/>
                </a:cubicBezTo>
              </a:path>
              <a:path w="29335" h="21600" stroke="0" extrusionOk="0">
                <a:moveTo>
                  <a:pt x="29334" y="3686"/>
                </a:moveTo>
                <a:cubicBezTo>
                  <a:pt x="27541" y="14039"/>
                  <a:pt x="18558" y="21599"/>
                  <a:pt x="8052" y="21600"/>
                </a:cubicBezTo>
                <a:cubicBezTo>
                  <a:pt x="5293" y="21600"/>
                  <a:pt x="2559" y="21071"/>
                  <a:pt x="-1" y="20043"/>
                </a:cubicBezTo>
                <a:lnTo>
                  <a:pt x="8052" y="0"/>
                </a:lnTo>
                <a:lnTo>
                  <a:pt x="29334" y="3686"/>
                </a:lnTo>
                <a:close/>
              </a:path>
            </a:pathLst>
          </a:custGeom>
          <a:noFill/>
          <a:ln w="333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53" name="Arc 9"/>
          <p:cNvSpPr>
            <a:spLocks/>
          </p:cNvSpPr>
          <p:nvPr/>
        </p:nvSpPr>
        <p:spPr bwMode="auto">
          <a:xfrm>
            <a:off x="1504950" y="1423988"/>
            <a:ext cx="835025" cy="1068387"/>
          </a:xfrm>
          <a:custGeom>
            <a:avLst/>
            <a:gdLst>
              <a:gd name="T0" fmla="*/ 0 w 16605"/>
              <a:gd name="T1" fmla="*/ 371137 h 21167"/>
              <a:gd name="T2" fmla="*/ 618537 w 16605"/>
              <a:gd name="T3" fmla="*/ 0 h 21167"/>
              <a:gd name="T4" fmla="*/ 835025 w 16605"/>
              <a:gd name="T5" fmla="*/ 1068387 h 21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05" h="21167" fill="none" extrusionOk="0">
                <a:moveTo>
                  <a:pt x="-1" y="7352"/>
                </a:moveTo>
                <a:cubicBezTo>
                  <a:pt x="3143" y="3573"/>
                  <a:pt x="7482" y="980"/>
                  <a:pt x="12300" y="0"/>
                </a:cubicBezTo>
              </a:path>
              <a:path w="16605" h="21167" stroke="0" extrusionOk="0">
                <a:moveTo>
                  <a:pt x="-1" y="7352"/>
                </a:moveTo>
                <a:cubicBezTo>
                  <a:pt x="3143" y="3573"/>
                  <a:pt x="7482" y="980"/>
                  <a:pt x="12300" y="0"/>
                </a:cubicBezTo>
                <a:lnTo>
                  <a:pt x="16605" y="21167"/>
                </a:lnTo>
                <a:lnTo>
                  <a:pt x="-1" y="7352"/>
                </a:lnTo>
                <a:close/>
              </a:path>
            </a:pathLst>
          </a:custGeom>
          <a:noFill/>
          <a:ln w="333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57381" name="Group 37"/>
          <p:cNvGrpSpPr>
            <a:grpSpLocks/>
          </p:cNvGrpSpPr>
          <p:nvPr/>
        </p:nvGrpSpPr>
        <p:grpSpPr bwMode="auto">
          <a:xfrm>
            <a:off x="1258888" y="1125538"/>
            <a:ext cx="2151062" cy="2374900"/>
            <a:chOff x="793" y="709"/>
            <a:chExt cx="1355" cy="1496"/>
          </a:xfrm>
        </p:grpSpPr>
        <p:sp>
          <p:nvSpPr>
            <p:cNvPr id="5134" name="Arc 11"/>
            <p:cNvSpPr>
              <a:spLocks/>
            </p:cNvSpPr>
            <p:nvPr/>
          </p:nvSpPr>
          <p:spPr bwMode="auto">
            <a:xfrm rot="-122607">
              <a:off x="1285" y="1258"/>
              <a:ext cx="99" cy="112"/>
            </a:xfrm>
            <a:custGeom>
              <a:avLst/>
              <a:gdLst>
                <a:gd name="T0" fmla="*/ 99 w 19121"/>
                <a:gd name="T1" fmla="*/ 52 h 21600"/>
                <a:gd name="T2" fmla="*/ 0 w 19121"/>
                <a:gd name="T3" fmla="*/ 112 h 21600"/>
                <a:gd name="T4" fmla="*/ 0 w 191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21" h="21600" fill="none" extrusionOk="0">
                  <a:moveTo>
                    <a:pt x="19121" y="10047"/>
                  </a:moveTo>
                  <a:cubicBezTo>
                    <a:pt x="15388" y="17151"/>
                    <a:pt x="8024" y="21599"/>
                    <a:pt x="0" y="21600"/>
                  </a:cubicBezTo>
                </a:path>
                <a:path w="19121" h="21600" stroke="0" extrusionOk="0">
                  <a:moveTo>
                    <a:pt x="19121" y="10047"/>
                  </a:moveTo>
                  <a:cubicBezTo>
                    <a:pt x="15388" y="17151"/>
                    <a:pt x="8024" y="21599"/>
                    <a:pt x="0" y="21600"/>
                  </a:cubicBezTo>
                  <a:lnTo>
                    <a:pt x="0" y="0"/>
                  </a:lnTo>
                  <a:lnTo>
                    <a:pt x="19121" y="10047"/>
                  </a:lnTo>
                  <a:close/>
                </a:path>
              </a:pathLst>
            </a:custGeom>
            <a:noFill/>
            <a:ln w="20701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5" name="Line 12"/>
            <p:cNvSpPr>
              <a:spLocks noChangeShapeType="1"/>
            </p:cNvSpPr>
            <p:nvPr/>
          </p:nvSpPr>
          <p:spPr bwMode="auto">
            <a:xfrm>
              <a:off x="961" y="1134"/>
              <a:ext cx="1037" cy="424"/>
            </a:xfrm>
            <a:prstGeom prst="line">
              <a:avLst/>
            </a:prstGeom>
            <a:noFill/>
            <a:ln w="20701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6" name="Line 13"/>
            <p:cNvSpPr>
              <a:spLocks noChangeShapeType="1"/>
            </p:cNvSpPr>
            <p:nvPr/>
          </p:nvSpPr>
          <p:spPr bwMode="auto">
            <a:xfrm flipH="1">
              <a:off x="1197" y="904"/>
              <a:ext cx="153" cy="1101"/>
            </a:xfrm>
            <a:prstGeom prst="line">
              <a:avLst/>
            </a:prstGeom>
            <a:noFill/>
            <a:ln w="20701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7" name="Oval 14"/>
            <p:cNvSpPr>
              <a:spLocks noChangeArrowheads="1"/>
            </p:cNvSpPr>
            <p:nvPr/>
          </p:nvSpPr>
          <p:spPr bwMode="auto">
            <a:xfrm rot="-439406">
              <a:off x="1415" y="1463"/>
              <a:ext cx="2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8" name="Oval 15"/>
            <p:cNvSpPr>
              <a:spLocks noChangeArrowheads="1"/>
            </p:cNvSpPr>
            <p:nvPr/>
          </p:nvSpPr>
          <p:spPr bwMode="auto">
            <a:xfrm>
              <a:off x="839" y="890"/>
              <a:ext cx="1160" cy="1160"/>
            </a:xfrm>
            <a:prstGeom prst="ellipse">
              <a:avLst/>
            </a:prstGeom>
            <a:noFill/>
            <a:ln w="20701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39" name="Rectangle 16"/>
            <p:cNvSpPr>
              <a:spLocks noChangeArrowheads="1"/>
            </p:cNvSpPr>
            <p:nvPr/>
          </p:nvSpPr>
          <p:spPr bwMode="auto">
            <a:xfrm>
              <a:off x="1125" y="1228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H" pitchFamily="34" charset="0"/>
                </a:rPr>
                <a:t>E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140" name="Rectangle 17"/>
            <p:cNvSpPr>
              <a:spLocks noChangeArrowheads="1"/>
            </p:cNvSpPr>
            <p:nvPr/>
          </p:nvSpPr>
          <p:spPr bwMode="auto">
            <a:xfrm>
              <a:off x="1676" y="1953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FF"/>
                  </a:solidFill>
                  <a:latin typeface=".VnTime" pitchFamily="34" charset="0"/>
                </a:rPr>
                <a:t>n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1" name="Rectangle 18"/>
            <p:cNvSpPr>
              <a:spLocks noChangeArrowheads="1"/>
            </p:cNvSpPr>
            <p:nvPr/>
          </p:nvSpPr>
          <p:spPr bwMode="auto">
            <a:xfrm>
              <a:off x="988" y="846"/>
              <a:ext cx="1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FF"/>
                  </a:solidFill>
                  <a:latin typeface=".VnTime" pitchFamily="34" charset="0"/>
                </a:rPr>
                <a:t>m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2" name="Rectangle 19"/>
            <p:cNvSpPr>
              <a:spLocks noChangeArrowheads="1"/>
            </p:cNvSpPr>
            <p:nvPr/>
          </p:nvSpPr>
          <p:spPr bwMode="auto">
            <a:xfrm>
              <a:off x="1125" y="2013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B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143" name="Rectangle 20"/>
            <p:cNvSpPr>
              <a:spLocks noChangeArrowheads="1"/>
            </p:cNvSpPr>
            <p:nvPr/>
          </p:nvSpPr>
          <p:spPr bwMode="auto">
            <a:xfrm>
              <a:off x="2032" y="1480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C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144" name="Rectangle 21"/>
            <p:cNvSpPr>
              <a:spLocks noChangeArrowheads="1"/>
            </p:cNvSpPr>
            <p:nvPr/>
          </p:nvSpPr>
          <p:spPr bwMode="auto">
            <a:xfrm>
              <a:off x="1351" y="70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A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145" name="Rectangle 22"/>
            <p:cNvSpPr>
              <a:spLocks noChangeArrowheads="1"/>
            </p:cNvSpPr>
            <p:nvPr/>
          </p:nvSpPr>
          <p:spPr bwMode="auto">
            <a:xfrm>
              <a:off x="793" y="102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D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5146" name="Rectangle 23"/>
            <p:cNvSpPr>
              <a:spLocks noChangeArrowheads="1"/>
            </p:cNvSpPr>
            <p:nvPr/>
          </p:nvSpPr>
          <p:spPr bwMode="auto">
            <a:xfrm>
              <a:off x="1382" y="1480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FF"/>
                  </a:solidFill>
                  <a:latin typeface=".VnTimeH" pitchFamily="34" charset="0"/>
                </a:rPr>
                <a:t>O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7" name="Oval 24"/>
            <p:cNvSpPr>
              <a:spLocks noChangeArrowheads="1"/>
            </p:cNvSpPr>
            <p:nvPr/>
          </p:nvSpPr>
          <p:spPr bwMode="auto">
            <a:xfrm rot="-439406">
              <a:off x="1338" y="892"/>
              <a:ext cx="2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8" name="Oval 25"/>
            <p:cNvSpPr>
              <a:spLocks noChangeArrowheads="1"/>
            </p:cNvSpPr>
            <p:nvPr/>
          </p:nvSpPr>
          <p:spPr bwMode="auto">
            <a:xfrm rot="-457689">
              <a:off x="949" y="112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9" name="Oval 26"/>
            <p:cNvSpPr>
              <a:spLocks noChangeArrowheads="1"/>
            </p:cNvSpPr>
            <p:nvPr/>
          </p:nvSpPr>
          <p:spPr bwMode="auto">
            <a:xfrm rot="-439406">
              <a:off x="1986" y="1546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0" name="Oval 27"/>
            <p:cNvSpPr>
              <a:spLocks noChangeArrowheads="1"/>
            </p:cNvSpPr>
            <p:nvPr/>
          </p:nvSpPr>
          <p:spPr bwMode="auto">
            <a:xfrm rot="-457689">
              <a:off x="1185" y="1993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133" name="Object 35"/>
          <p:cNvGraphicFramePr>
            <a:graphicFrameLocks noChangeAspect="1"/>
          </p:cNvGraphicFramePr>
          <p:nvPr/>
        </p:nvGraphicFramePr>
        <p:xfrm>
          <a:off x="4089400" y="25781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7" imgW="438364" imgH="657546" progId="Equation.DSMT4">
                  <p:embed/>
                </p:oleObj>
              </mc:Choice>
              <mc:Fallback>
                <p:oleObj name="Equation" r:id="rId7" imgW="438364" imgH="6575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5781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22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57349" grpId="0" animBg="1"/>
      <p:bldP spid="57350" grpId="0"/>
      <p:bldP spid="57352" grpId="0" animBg="1"/>
      <p:bldP spid="573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4463" y="3233738"/>
            <a:ext cx="9144001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-34925" y="765175"/>
            <a:ext cx="9144000" cy="1588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643438" y="765175"/>
            <a:ext cx="0" cy="6092825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-71438" y="-26988"/>
            <a:ext cx="9251951" cy="800219"/>
          </a:xfrm>
          <a:prstGeom prst="rect">
            <a:avLst/>
          </a:prstGeom>
          <a:gradFill rotWithShape="1">
            <a:gsLst>
              <a:gs pos="0">
                <a:srgbClr val="A7BAF7"/>
              </a:gs>
              <a:gs pos="50000">
                <a:schemeClr val="bg1"/>
              </a:gs>
              <a:gs pos="100000">
                <a:srgbClr val="A7BAF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C0000"/>
                </a:solidFill>
              </a:rPr>
              <a:t>    </a:t>
            </a:r>
            <a:r>
              <a:rPr lang="en-US" sz="2200" b="1" dirty="0" err="1">
                <a:solidFill>
                  <a:srgbClr val="000000"/>
                </a:solidFill>
              </a:rPr>
              <a:t>Tiết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43:</a:t>
            </a:r>
            <a:r>
              <a:rPr lang="en-US" sz="2200" b="1" dirty="0" smtClean="0">
                <a:solidFill>
                  <a:srgbClr val="000000"/>
                </a:solidFill>
                <a:latin typeface=".VnTimeH" pitchFamily="34" charset="0"/>
              </a:rPr>
              <a:t>        </a:t>
            </a:r>
            <a:r>
              <a:rPr lang="en-US" sz="2200" b="1" dirty="0">
                <a:solidFill>
                  <a:srgbClr val="000000"/>
                </a:solidFill>
              </a:rPr>
              <a:t>GÓC CÓ ĐỈNH Ở BÊN TRONG ĐƯỜNG TRÒN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</a:rPr>
              <a:t>         GÓC CÓ ĐỈNH Ở BÊN NGOÀI ĐƯỜNG TRÒN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79388" y="830263"/>
            <a:ext cx="416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Góc có đỉnh ở bên trong đường tròn.</a:t>
            </a:r>
          </a:p>
        </p:txBody>
      </p:sp>
      <p:sp>
        <p:nvSpPr>
          <p:cNvPr id="10247" name="Arc 7"/>
          <p:cNvSpPr>
            <a:spLocks/>
          </p:cNvSpPr>
          <p:nvPr/>
        </p:nvSpPr>
        <p:spPr bwMode="auto">
          <a:xfrm>
            <a:off x="1873250" y="2397125"/>
            <a:ext cx="1276350" cy="935038"/>
          </a:xfrm>
          <a:custGeom>
            <a:avLst/>
            <a:gdLst>
              <a:gd name="T0" fmla="*/ 1276350 w 29335"/>
              <a:gd name="T1" fmla="*/ 159606 h 21600"/>
              <a:gd name="T2" fmla="*/ 0 w 29335"/>
              <a:gd name="T3" fmla="*/ 867637 h 21600"/>
              <a:gd name="T4" fmla="*/ 350338 w 2933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5" h="21600" fill="none" extrusionOk="0">
                <a:moveTo>
                  <a:pt x="29334" y="3686"/>
                </a:moveTo>
                <a:cubicBezTo>
                  <a:pt x="27541" y="14039"/>
                  <a:pt x="18558" y="21599"/>
                  <a:pt x="8052" y="21600"/>
                </a:cubicBezTo>
                <a:cubicBezTo>
                  <a:pt x="5293" y="21600"/>
                  <a:pt x="2559" y="21071"/>
                  <a:pt x="-1" y="20043"/>
                </a:cubicBezTo>
              </a:path>
              <a:path w="29335" h="21600" stroke="0" extrusionOk="0">
                <a:moveTo>
                  <a:pt x="29334" y="3686"/>
                </a:moveTo>
                <a:cubicBezTo>
                  <a:pt x="27541" y="14039"/>
                  <a:pt x="18558" y="21599"/>
                  <a:pt x="8052" y="21600"/>
                </a:cubicBezTo>
                <a:cubicBezTo>
                  <a:pt x="5293" y="21600"/>
                  <a:pt x="2559" y="21071"/>
                  <a:pt x="-1" y="20043"/>
                </a:cubicBezTo>
                <a:lnTo>
                  <a:pt x="8052" y="0"/>
                </a:lnTo>
                <a:lnTo>
                  <a:pt x="29334" y="3686"/>
                </a:lnTo>
                <a:close/>
              </a:path>
            </a:pathLst>
          </a:custGeom>
          <a:noFill/>
          <a:ln w="333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8" name="Arc 8"/>
          <p:cNvSpPr>
            <a:spLocks/>
          </p:cNvSpPr>
          <p:nvPr/>
        </p:nvSpPr>
        <p:spPr bwMode="auto">
          <a:xfrm>
            <a:off x="1504950" y="1487488"/>
            <a:ext cx="835025" cy="1068387"/>
          </a:xfrm>
          <a:custGeom>
            <a:avLst/>
            <a:gdLst>
              <a:gd name="T0" fmla="*/ 0 w 16605"/>
              <a:gd name="T1" fmla="*/ 371137 h 21167"/>
              <a:gd name="T2" fmla="*/ 618537 w 16605"/>
              <a:gd name="T3" fmla="*/ 0 h 21167"/>
              <a:gd name="T4" fmla="*/ 835025 w 16605"/>
              <a:gd name="T5" fmla="*/ 1068387 h 21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05" h="21167" fill="none" extrusionOk="0">
                <a:moveTo>
                  <a:pt x="-1" y="7352"/>
                </a:moveTo>
                <a:cubicBezTo>
                  <a:pt x="3143" y="3573"/>
                  <a:pt x="7482" y="980"/>
                  <a:pt x="12300" y="0"/>
                </a:cubicBezTo>
              </a:path>
              <a:path w="16605" h="21167" stroke="0" extrusionOk="0">
                <a:moveTo>
                  <a:pt x="-1" y="7352"/>
                </a:moveTo>
                <a:cubicBezTo>
                  <a:pt x="3143" y="3573"/>
                  <a:pt x="7482" y="980"/>
                  <a:pt x="12300" y="0"/>
                </a:cubicBezTo>
                <a:lnTo>
                  <a:pt x="16605" y="21167"/>
                </a:lnTo>
                <a:lnTo>
                  <a:pt x="-1" y="7352"/>
                </a:lnTo>
                <a:close/>
              </a:path>
            </a:pathLst>
          </a:custGeom>
          <a:noFill/>
          <a:ln w="333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179388" y="3860800"/>
            <a:ext cx="2232025" cy="504825"/>
            <a:chOff x="113" y="3059"/>
            <a:chExt cx="1384" cy="348"/>
          </a:xfrm>
        </p:grpSpPr>
        <p:graphicFrame>
          <p:nvGraphicFramePr>
            <p:cNvPr id="10303" name="Object 10"/>
            <p:cNvGraphicFramePr>
              <a:graphicFrameLocks noChangeAspect="1"/>
            </p:cNvGraphicFramePr>
            <p:nvPr/>
          </p:nvGraphicFramePr>
          <p:xfrm>
            <a:off x="476" y="3067"/>
            <a:ext cx="375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2" name="Equation" r:id="rId3" imgW="247785" imgH="180885" progId="Equation.DSMT4">
                    <p:embed/>
                  </p:oleObj>
                </mc:Choice>
                <mc:Fallback>
                  <p:oleObj name="Equation" r:id="rId3" imgW="247785" imgH="180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3067"/>
                          <a:ext cx="375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4" name="Object 11"/>
            <p:cNvGraphicFramePr>
              <a:graphicFrameLocks noChangeAspect="1"/>
            </p:cNvGraphicFramePr>
            <p:nvPr/>
          </p:nvGraphicFramePr>
          <p:xfrm>
            <a:off x="1066" y="3059"/>
            <a:ext cx="431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3" name="Equation" r:id="rId5" imgW="285885" imgH="180885" progId="Equation.DSMT4">
                    <p:embed/>
                  </p:oleObj>
                </mc:Choice>
                <mc:Fallback>
                  <p:oleObj name="Equation" r:id="rId5" imgW="285885" imgH="180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3059"/>
                          <a:ext cx="431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05" name="Text Box 12"/>
            <p:cNvSpPr txBox="1">
              <a:spLocks noChangeArrowheads="1"/>
            </p:cNvSpPr>
            <p:nvPr/>
          </p:nvSpPr>
          <p:spPr bwMode="auto">
            <a:xfrm>
              <a:off x="113" y="3138"/>
              <a:ext cx="102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chắn          và </a:t>
              </a:r>
            </a:p>
          </p:txBody>
        </p:sp>
      </p:grpSp>
      <p:grpSp>
        <p:nvGrpSpPr>
          <p:cNvPr id="10250" name="Group 13"/>
          <p:cNvGrpSpPr>
            <a:grpSpLocks/>
          </p:cNvGrpSpPr>
          <p:nvPr/>
        </p:nvGrpSpPr>
        <p:grpSpPr bwMode="auto">
          <a:xfrm>
            <a:off x="34925" y="3573463"/>
            <a:ext cx="4608513" cy="401637"/>
            <a:chOff x="1247" y="2728"/>
            <a:chExt cx="2903" cy="253"/>
          </a:xfrm>
        </p:grpSpPr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1247" y="2750"/>
              <a:ext cx="29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BEC là góc có đỉnh ở bên trong đường tròn</a:t>
              </a:r>
              <a:endParaRPr lang="en-US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302" name="Freeform 15"/>
            <p:cNvSpPr>
              <a:spLocks/>
            </p:cNvSpPr>
            <p:nvPr/>
          </p:nvSpPr>
          <p:spPr bwMode="auto">
            <a:xfrm rot="-152688">
              <a:off x="1315" y="2728"/>
              <a:ext cx="256" cy="45"/>
            </a:xfrm>
            <a:custGeom>
              <a:avLst/>
              <a:gdLst>
                <a:gd name="T0" fmla="*/ 0 w 272"/>
                <a:gd name="T1" fmla="*/ 44 h 30"/>
                <a:gd name="T2" fmla="*/ 136 w 272"/>
                <a:gd name="T3" fmla="*/ 0 h 30"/>
                <a:gd name="T4" fmla="*/ 256 w 272"/>
                <a:gd name="T5" fmla="*/ 45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30">
                  <a:moveTo>
                    <a:pt x="0" y="29"/>
                  </a:moveTo>
                  <a:lnTo>
                    <a:pt x="144" y="0"/>
                  </a:lnTo>
                  <a:lnTo>
                    <a:pt x="272" y="3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51" name="Group 16"/>
          <p:cNvGrpSpPr>
            <a:grpSpLocks/>
          </p:cNvGrpSpPr>
          <p:nvPr/>
        </p:nvGrpSpPr>
        <p:grpSpPr bwMode="auto">
          <a:xfrm>
            <a:off x="1258888" y="1196975"/>
            <a:ext cx="2151062" cy="2374900"/>
            <a:chOff x="793" y="709"/>
            <a:chExt cx="1355" cy="1496"/>
          </a:xfrm>
        </p:grpSpPr>
        <p:sp>
          <p:nvSpPr>
            <p:cNvPr id="10284" name="Arc 17"/>
            <p:cNvSpPr>
              <a:spLocks/>
            </p:cNvSpPr>
            <p:nvPr/>
          </p:nvSpPr>
          <p:spPr bwMode="auto">
            <a:xfrm rot="-122607">
              <a:off x="1285" y="1258"/>
              <a:ext cx="99" cy="112"/>
            </a:xfrm>
            <a:custGeom>
              <a:avLst/>
              <a:gdLst>
                <a:gd name="T0" fmla="*/ 99 w 19121"/>
                <a:gd name="T1" fmla="*/ 52 h 21600"/>
                <a:gd name="T2" fmla="*/ 0 w 19121"/>
                <a:gd name="T3" fmla="*/ 112 h 21600"/>
                <a:gd name="T4" fmla="*/ 0 w 191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21" h="21600" fill="none" extrusionOk="0">
                  <a:moveTo>
                    <a:pt x="19121" y="10047"/>
                  </a:moveTo>
                  <a:cubicBezTo>
                    <a:pt x="15388" y="17151"/>
                    <a:pt x="8024" y="21599"/>
                    <a:pt x="0" y="21600"/>
                  </a:cubicBezTo>
                </a:path>
                <a:path w="19121" h="21600" stroke="0" extrusionOk="0">
                  <a:moveTo>
                    <a:pt x="19121" y="10047"/>
                  </a:moveTo>
                  <a:cubicBezTo>
                    <a:pt x="15388" y="17151"/>
                    <a:pt x="8024" y="21599"/>
                    <a:pt x="0" y="21600"/>
                  </a:cubicBezTo>
                  <a:lnTo>
                    <a:pt x="0" y="0"/>
                  </a:lnTo>
                  <a:lnTo>
                    <a:pt x="19121" y="10047"/>
                  </a:lnTo>
                  <a:close/>
                </a:path>
              </a:pathLst>
            </a:custGeom>
            <a:noFill/>
            <a:ln w="20701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85" name="Line 18"/>
            <p:cNvSpPr>
              <a:spLocks noChangeShapeType="1"/>
            </p:cNvSpPr>
            <p:nvPr/>
          </p:nvSpPr>
          <p:spPr bwMode="auto">
            <a:xfrm>
              <a:off x="961" y="1134"/>
              <a:ext cx="1037" cy="424"/>
            </a:xfrm>
            <a:prstGeom prst="line">
              <a:avLst/>
            </a:prstGeom>
            <a:noFill/>
            <a:ln w="20701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86" name="Line 19"/>
            <p:cNvSpPr>
              <a:spLocks noChangeShapeType="1"/>
            </p:cNvSpPr>
            <p:nvPr/>
          </p:nvSpPr>
          <p:spPr bwMode="auto">
            <a:xfrm flipH="1">
              <a:off x="1197" y="904"/>
              <a:ext cx="153" cy="1101"/>
            </a:xfrm>
            <a:prstGeom prst="line">
              <a:avLst/>
            </a:prstGeom>
            <a:noFill/>
            <a:ln w="20701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87" name="Oval 20"/>
            <p:cNvSpPr>
              <a:spLocks noChangeArrowheads="1"/>
            </p:cNvSpPr>
            <p:nvPr/>
          </p:nvSpPr>
          <p:spPr bwMode="auto">
            <a:xfrm rot="-439406">
              <a:off x="1415" y="1463"/>
              <a:ext cx="2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88" name="Oval 21"/>
            <p:cNvSpPr>
              <a:spLocks noChangeArrowheads="1"/>
            </p:cNvSpPr>
            <p:nvPr/>
          </p:nvSpPr>
          <p:spPr bwMode="auto">
            <a:xfrm>
              <a:off x="839" y="890"/>
              <a:ext cx="1160" cy="1160"/>
            </a:xfrm>
            <a:prstGeom prst="ellipse">
              <a:avLst/>
            </a:prstGeom>
            <a:noFill/>
            <a:ln w="20701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89" name="Rectangle 22"/>
            <p:cNvSpPr>
              <a:spLocks noChangeArrowheads="1"/>
            </p:cNvSpPr>
            <p:nvPr/>
          </p:nvSpPr>
          <p:spPr bwMode="auto">
            <a:xfrm>
              <a:off x="1125" y="1228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H" pitchFamily="34" charset="0"/>
                </a:rPr>
                <a:t>E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290" name="Rectangle 23"/>
            <p:cNvSpPr>
              <a:spLocks noChangeArrowheads="1"/>
            </p:cNvSpPr>
            <p:nvPr/>
          </p:nvSpPr>
          <p:spPr bwMode="auto">
            <a:xfrm>
              <a:off x="1676" y="1953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FF"/>
                  </a:solidFill>
                  <a:latin typeface=".VnTime" pitchFamily="34" charset="0"/>
                </a:rPr>
                <a:t>n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91" name="Rectangle 24"/>
            <p:cNvSpPr>
              <a:spLocks noChangeArrowheads="1"/>
            </p:cNvSpPr>
            <p:nvPr/>
          </p:nvSpPr>
          <p:spPr bwMode="auto">
            <a:xfrm>
              <a:off x="988" y="846"/>
              <a:ext cx="1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FF"/>
                  </a:solidFill>
                  <a:latin typeface=".VnTime" pitchFamily="34" charset="0"/>
                </a:rPr>
                <a:t>m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92" name="Rectangle 25"/>
            <p:cNvSpPr>
              <a:spLocks noChangeArrowheads="1"/>
            </p:cNvSpPr>
            <p:nvPr/>
          </p:nvSpPr>
          <p:spPr bwMode="auto">
            <a:xfrm>
              <a:off x="1125" y="2013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B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293" name="Rectangle 26"/>
            <p:cNvSpPr>
              <a:spLocks noChangeArrowheads="1"/>
            </p:cNvSpPr>
            <p:nvPr/>
          </p:nvSpPr>
          <p:spPr bwMode="auto">
            <a:xfrm>
              <a:off x="2032" y="1480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C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294" name="Rectangle 27"/>
            <p:cNvSpPr>
              <a:spLocks noChangeArrowheads="1"/>
            </p:cNvSpPr>
            <p:nvPr/>
          </p:nvSpPr>
          <p:spPr bwMode="auto">
            <a:xfrm>
              <a:off x="1351" y="709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A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295" name="Rectangle 28"/>
            <p:cNvSpPr>
              <a:spLocks noChangeArrowheads="1"/>
            </p:cNvSpPr>
            <p:nvPr/>
          </p:nvSpPr>
          <p:spPr bwMode="auto">
            <a:xfrm>
              <a:off x="793" y="102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D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296" name="Rectangle 29"/>
            <p:cNvSpPr>
              <a:spLocks noChangeArrowheads="1"/>
            </p:cNvSpPr>
            <p:nvPr/>
          </p:nvSpPr>
          <p:spPr bwMode="auto">
            <a:xfrm>
              <a:off x="1382" y="1480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FF"/>
                  </a:solidFill>
                  <a:latin typeface=".VnTimeH" pitchFamily="34" charset="0"/>
                </a:rPr>
                <a:t>O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97" name="Oval 30"/>
            <p:cNvSpPr>
              <a:spLocks noChangeArrowheads="1"/>
            </p:cNvSpPr>
            <p:nvPr/>
          </p:nvSpPr>
          <p:spPr bwMode="auto">
            <a:xfrm rot="-439406">
              <a:off x="1338" y="892"/>
              <a:ext cx="2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98" name="Oval 31"/>
            <p:cNvSpPr>
              <a:spLocks noChangeArrowheads="1"/>
            </p:cNvSpPr>
            <p:nvPr/>
          </p:nvSpPr>
          <p:spPr bwMode="auto">
            <a:xfrm rot="-457689">
              <a:off x="949" y="112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99" name="Oval 32"/>
            <p:cNvSpPr>
              <a:spLocks noChangeArrowheads="1"/>
            </p:cNvSpPr>
            <p:nvPr/>
          </p:nvSpPr>
          <p:spPr bwMode="auto">
            <a:xfrm rot="-439406">
              <a:off x="1986" y="1546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00" name="Oval 33"/>
            <p:cNvSpPr>
              <a:spLocks noChangeArrowheads="1"/>
            </p:cNvSpPr>
            <p:nvPr/>
          </p:nvSpPr>
          <p:spPr bwMode="auto">
            <a:xfrm rot="-457689">
              <a:off x="1185" y="1993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52" name="Object 34"/>
          <p:cNvGraphicFramePr>
            <a:graphicFrameLocks noChangeAspect="1"/>
          </p:cNvGraphicFramePr>
          <p:nvPr/>
        </p:nvGraphicFramePr>
        <p:xfrm>
          <a:off x="611188" y="4508500"/>
          <a:ext cx="29527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7" imgW="1663700" imgH="444500" progId="Equation.DSMT4">
                  <p:embed/>
                </p:oleObj>
              </mc:Choice>
              <mc:Fallback>
                <p:oleObj name="Equation" r:id="rId7" imgW="1663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08500"/>
                        <a:ext cx="2952750" cy="788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63" name="Group 35"/>
          <p:cNvGrpSpPr>
            <a:grpSpLocks/>
          </p:cNvGrpSpPr>
          <p:nvPr/>
        </p:nvGrpSpPr>
        <p:grpSpPr bwMode="auto">
          <a:xfrm>
            <a:off x="4975225" y="1412875"/>
            <a:ext cx="1917700" cy="2374900"/>
            <a:chOff x="3833" y="754"/>
            <a:chExt cx="1208" cy="1496"/>
          </a:xfrm>
        </p:grpSpPr>
        <p:sp>
          <p:nvSpPr>
            <p:cNvPr id="10268" name="Arc 36"/>
            <p:cNvSpPr>
              <a:spLocks/>
            </p:cNvSpPr>
            <p:nvPr/>
          </p:nvSpPr>
          <p:spPr bwMode="auto">
            <a:xfrm rot="-122607">
              <a:off x="4442" y="1534"/>
              <a:ext cx="99" cy="112"/>
            </a:xfrm>
            <a:custGeom>
              <a:avLst/>
              <a:gdLst>
                <a:gd name="T0" fmla="*/ 99 w 19121"/>
                <a:gd name="T1" fmla="*/ 52 h 21600"/>
                <a:gd name="T2" fmla="*/ 0 w 19121"/>
                <a:gd name="T3" fmla="*/ 112 h 21600"/>
                <a:gd name="T4" fmla="*/ 0 w 191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21" h="21600" fill="none" extrusionOk="0">
                  <a:moveTo>
                    <a:pt x="19121" y="10047"/>
                  </a:moveTo>
                  <a:cubicBezTo>
                    <a:pt x="15388" y="17151"/>
                    <a:pt x="8024" y="21599"/>
                    <a:pt x="0" y="21600"/>
                  </a:cubicBezTo>
                </a:path>
                <a:path w="19121" h="21600" stroke="0" extrusionOk="0">
                  <a:moveTo>
                    <a:pt x="19121" y="10047"/>
                  </a:moveTo>
                  <a:cubicBezTo>
                    <a:pt x="15388" y="17151"/>
                    <a:pt x="8024" y="21599"/>
                    <a:pt x="0" y="21600"/>
                  </a:cubicBezTo>
                  <a:lnTo>
                    <a:pt x="0" y="0"/>
                  </a:lnTo>
                  <a:lnTo>
                    <a:pt x="19121" y="10047"/>
                  </a:lnTo>
                  <a:close/>
                </a:path>
              </a:pathLst>
            </a:custGeom>
            <a:noFill/>
            <a:ln w="17526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69" name="Line 37"/>
            <p:cNvSpPr>
              <a:spLocks noChangeShapeType="1"/>
            </p:cNvSpPr>
            <p:nvPr/>
          </p:nvSpPr>
          <p:spPr bwMode="auto">
            <a:xfrm>
              <a:off x="4005" y="1147"/>
              <a:ext cx="910" cy="741"/>
            </a:xfrm>
            <a:prstGeom prst="line">
              <a:avLst/>
            </a:prstGeom>
            <a:noFill/>
            <a:ln w="20701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70" name="Line 38"/>
            <p:cNvSpPr>
              <a:spLocks noChangeShapeType="1"/>
            </p:cNvSpPr>
            <p:nvPr/>
          </p:nvSpPr>
          <p:spPr bwMode="auto">
            <a:xfrm flipH="1">
              <a:off x="4377" y="935"/>
              <a:ext cx="181" cy="1147"/>
            </a:xfrm>
            <a:prstGeom prst="line">
              <a:avLst/>
            </a:prstGeom>
            <a:noFill/>
            <a:ln w="20701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71" name="Oval 39"/>
            <p:cNvSpPr>
              <a:spLocks noChangeArrowheads="1"/>
            </p:cNvSpPr>
            <p:nvPr/>
          </p:nvSpPr>
          <p:spPr bwMode="auto">
            <a:xfrm rot="-439406">
              <a:off x="4452" y="1508"/>
              <a:ext cx="2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72" name="Oval 40"/>
            <p:cNvSpPr>
              <a:spLocks noChangeArrowheads="1"/>
            </p:cNvSpPr>
            <p:nvPr/>
          </p:nvSpPr>
          <p:spPr bwMode="auto">
            <a:xfrm>
              <a:off x="3879" y="935"/>
              <a:ext cx="1160" cy="1160"/>
            </a:xfrm>
            <a:prstGeom prst="ellipse">
              <a:avLst/>
            </a:prstGeom>
            <a:noFill/>
            <a:ln w="20701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73" name="Rectangle 41"/>
            <p:cNvSpPr>
              <a:spLocks noChangeArrowheads="1"/>
            </p:cNvSpPr>
            <p:nvPr/>
          </p:nvSpPr>
          <p:spPr bwMode="auto">
            <a:xfrm>
              <a:off x="4680" y="1998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FF"/>
                  </a:solidFill>
                  <a:latin typeface=".VnTime" pitchFamily="34" charset="0"/>
                </a:rPr>
                <a:t>n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74" name="Rectangle 42"/>
            <p:cNvSpPr>
              <a:spLocks noChangeArrowheads="1"/>
            </p:cNvSpPr>
            <p:nvPr/>
          </p:nvSpPr>
          <p:spPr bwMode="auto">
            <a:xfrm>
              <a:off x="4112" y="837"/>
              <a:ext cx="1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FF"/>
                  </a:solidFill>
                  <a:latin typeface=".VnTime" pitchFamily="34" charset="0"/>
                </a:rPr>
                <a:t>m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75" name="Rectangle 43"/>
            <p:cNvSpPr>
              <a:spLocks noChangeArrowheads="1"/>
            </p:cNvSpPr>
            <p:nvPr/>
          </p:nvSpPr>
          <p:spPr bwMode="auto">
            <a:xfrm>
              <a:off x="4279" y="2058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B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276" name="Rectangle 44"/>
            <p:cNvSpPr>
              <a:spLocks noChangeArrowheads="1"/>
            </p:cNvSpPr>
            <p:nvPr/>
          </p:nvSpPr>
          <p:spPr bwMode="auto">
            <a:xfrm>
              <a:off x="4925" y="1822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C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277" name="Rectangle 45"/>
            <p:cNvSpPr>
              <a:spLocks noChangeArrowheads="1"/>
            </p:cNvSpPr>
            <p:nvPr/>
          </p:nvSpPr>
          <p:spPr bwMode="auto">
            <a:xfrm>
              <a:off x="4466" y="754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A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278" name="Rectangle 46"/>
            <p:cNvSpPr>
              <a:spLocks noChangeArrowheads="1"/>
            </p:cNvSpPr>
            <p:nvPr/>
          </p:nvSpPr>
          <p:spPr bwMode="auto">
            <a:xfrm>
              <a:off x="3833" y="1071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0000FF"/>
                  </a:solidFill>
                  <a:latin typeface=".VnTime" pitchFamily="34" charset="0"/>
                </a:rPr>
                <a:t>D</a:t>
              </a: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0279" name="Rectangle 47"/>
            <p:cNvSpPr>
              <a:spLocks noChangeArrowheads="1"/>
            </p:cNvSpPr>
            <p:nvPr/>
          </p:nvSpPr>
          <p:spPr bwMode="auto">
            <a:xfrm>
              <a:off x="4332" y="1471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FF"/>
                  </a:solidFill>
                  <a:latin typeface=".VnTimeH" pitchFamily="34" charset="0"/>
                </a:rPr>
                <a:t>O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80" name="Oval 48"/>
            <p:cNvSpPr>
              <a:spLocks noChangeArrowheads="1"/>
            </p:cNvSpPr>
            <p:nvPr/>
          </p:nvSpPr>
          <p:spPr bwMode="auto">
            <a:xfrm rot="-439406">
              <a:off x="4541" y="931"/>
              <a:ext cx="2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81" name="Oval 49"/>
            <p:cNvSpPr>
              <a:spLocks noChangeArrowheads="1"/>
            </p:cNvSpPr>
            <p:nvPr/>
          </p:nvSpPr>
          <p:spPr bwMode="auto">
            <a:xfrm rot="-457689">
              <a:off x="3995" y="113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82" name="Oval 50"/>
            <p:cNvSpPr>
              <a:spLocks noChangeArrowheads="1"/>
            </p:cNvSpPr>
            <p:nvPr/>
          </p:nvSpPr>
          <p:spPr bwMode="auto">
            <a:xfrm rot="-439406">
              <a:off x="4894" y="1866"/>
              <a:ext cx="29" cy="2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83" name="Oval 51"/>
            <p:cNvSpPr>
              <a:spLocks noChangeArrowheads="1"/>
            </p:cNvSpPr>
            <p:nvPr/>
          </p:nvSpPr>
          <p:spPr bwMode="auto">
            <a:xfrm rot="-457689">
              <a:off x="4363" y="2071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73780" name="Object 52"/>
          <p:cNvGraphicFramePr>
            <a:graphicFrameLocks noChangeAspect="1"/>
          </p:cNvGraphicFramePr>
          <p:nvPr/>
        </p:nvGraphicFramePr>
        <p:xfrm>
          <a:off x="5003800" y="3935413"/>
          <a:ext cx="2974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9" imgW="1675673" imgH="444307" progId="Equation.DSMT4">
                  <p:embed/>
                </p:oleObj>
              </mc:Choice>
              <mc:Fallback>
                <p:oleObj name="Equation" r:id="rId9" imgW="1675673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935413"/>
                        <a:ext cx="2974975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81" name="Object 53"/>
          <p:cNvGraphicFramePr>
            <a:graphicFrameLocks noChangeAspect="1"/>
          </p:cNvGraphicFramePr>
          <p:nvPr/>
        </p:nvGraphicFramePr>
        <p:xfrm>
          <a:off x="5602288" y="4656138"/>
          <a:ext cx="29527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11" imgW="1663700" imgH="444500" progId="Equation.DSMT4">
                  <p:embed/>
                </p:oleObj>
              </mc:Choice>
              <mc:Fallback>
                <p:oleObj name="Equation" r:id="rId11" imgW="1663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4656138"/>
                        <a:ext cx="295275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82" name="Object 54"/>
          <p:cNvGraphicFramePr>
            <a:graphicFrameLocks noChangeAspect="1"/>
          </p:cNvGraphicFramePr>
          <p:nvPr/>
        </p:nvGraphicFramePr>
        <p:xfrm>
          <a:off x="5602288" y="5470525"/>
          <a:ext cx="1103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13" imgW="622030" imgH="228501" progId="Equation.DSMT4">
                  <p:embed/>
                </p:oleObj>
              </mc:Choice>
              <mc:Fallback>
                <p:oleObj name="Equation" r:id="rId13" imgW="62203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5470525"/>
                        <a:ext cx="11033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83" name="Text Box 55"/>
          <p:cNvSpPr txBox="1">
            <a:spLocks noChangeArrowheads="1"/>
          </p:cNvSpPr>
          <p:nvPr/>
        </p:nvSpPr>
        <p:spPr bwMode="auto">
          <a:xfrm>
            <a:off x="34925" y="5373688"/>
            <a:ext cx="464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Định lí :</a:t>
            </a:r>
            <a:r>
              <a:rPr lang="en-US" smtClean="0">
                <a:solidFill>
                  <a:srgbClr val="000000"/>
                </a:solidFill>
              </a:rPr>
              <a:t> Góc có đỉnh ở bên trong đường tròn bằng nửa tổng số đo hai cung bị chắn.</a:t>
            </a:r>
          </a:p>
        </p:txBody>
      </p:sp>
      <p:grpSp>
        <p:nvGrpSpPr>
          <p:cNvPr id="73801" name="Group 73"/>
          <p:cNvGrpSpPr>
            <a:grpSpLocks/>
          </p:cNvGrpSpPr>
          <p:nvPr/>
        </p:nvGrpSpPr>
        <p:grpSpPr bwMode="auto">
          <a:xfrm>
            <a:off x="6940550" y="1668463"/>
            <a:ext cx="2114550" cy="1230312"/>
            <a:chOff x="4340" y="1051"/>
            <a:chExt cx="1332" cy="775"/>
          </a:xfrm>
        </p:grpSpPr>
        <p:sp>
          <p:nvSpPr>
            <p:cNvPr id="10259" name="Text Box 56"/>
            <p:cNvSpPr txBox="1">
              <a:spLocks noChangeArrowheads="1"/>
            </p:cNvSpPr>
            <p:nvPr/>
          </p:nvSpPr>
          <p:spPr bwMode="auto">
            <a:xfrm>
              <a:off x="4724" y="1207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66"/>
                  </a:solidFill>
                </a:rPr>
                <a:t>Chứng minh:</a:t>
              </a:r>
            </a:p>
          </p:txBody>
        </p:sp>
        <p:graphicFrame>
          <p:nvGraphicFramePr>
            <p:cNvPr id="10260" name="Object 57"/>
            <p:cNvGraphicFramePr>
              <a:graphicFrameLocks noChangeAspect="1"/>
            </p:cNvGraphicFramePr>
            <p:nvPr/>
          </p:nvGraphicFramePr>
          <p:xfrm>
            <a:off x="4576" y="1561"/>
            <a:ext cx="1036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8" name="Equation" r:id="rId15" imgW="981143" imgH="247740" progId="Equation.DSMT4">
                    <p:embed/>
                  </p:oleObj>
                </mc:Choice>
                <mc:Fallback>
                  <p:oleObj name="Equation" r:id="rId15" imgW="981143" imgH="2477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" y="1561"/>
                          <a:ext cx="1036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61" name="Group 66"/>
            <p:cNvGrpSpPr>
              <a:grpSpLocks/>
            </p:cNvGrpSpPr>
            <p:nvPr/>
          </p:nvGrpSpPr>
          <p:grpSpPr bwMode="auto">
            <a:xfrm>
              <a:off x="4340" y="1051"/>
              <a:ext cx="435" cy="420"/>
              <a:chOff x="612" y="1933"/>
              <a:chExt cx="2721" cy="2010"/>
            </a:xfrm>
          </p:grpSpPr>
          <p:grpSp>
            <p:nvGrpSpPr>
              <p:cNvPr id="10262" name="Group 67"/>
              <p:cNvGrpSpPr>
                <a:grpSpLocks/>
              </p:cNvGrpSpPr>
              <p:nvPr/>
            </p:nvGrpSpPr>
            <p:grpSpPr bwMode="auto">
              <a:xfrm>
                <a:off x="612" y="1933"/>
                <a:ext cx="2721" cy="2010"/>
                <a:chOff x="612" y="1933"/>
                <a:chExt cx="2721" cy="2010"/>
              </a:xfrm>
            </p:grpSpPr>
            <p:pic>
              <p:nvPicPr>
                <p:cNvPr id="10264" name="Picture 68" descr="Copy of Bai_tap_1_Viet_bieu_thuc_dai_so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" y="1933"/>
                  <a:ext cx="2721" cy="2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65" name="Rectangle 69"/>
                <p:cNvSpPr>
                  <a:spLocks noChangeArrowheads="1"/>
                </p:cNvSpPr>
                <p:nvPr/>
              </p:nvSpPr>
              <p:spPr bwMode="auto">
                <a:xfrm>
                  <a:off x="748" y="2024"/>
                  <a:ext cx="1452" cy="4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66" name="Rectangle 70"/>
                <p:cNvSpPr>
                  <a:spLocks noChangeArrowheads="1"/>
                </p:cNvSpPr>
                <p:nvPr/>
              </p:nvSpPr>
              <p:spPr bwMode="auto">
                <a:xfrm>
                  <a:off x="2336" y="2024"/>
                  <a:ext cx="816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67" name="Rectangle 71"/>
                <p:cNvSpPr>
                  <a:spLocks noChangeArrowheads="1"/>
                </p:cNvSpPr>
                <p:nvPr/>
              </p:nvSpPr>
              <p:spPr bwMode="auto">
                <a:xfrm>
                  <a:off x="1725" y="2432"/>
                  <a:ext cx="408" cy="2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263" name="Freeform 72"/>
              <p:cNvSpPr>
                <a:spLocks/>
              </p:cNvSpPr>
              <p:nvPr/>
            </p:nvSpPr>
            <p:spPr bwMode="auto">
              <a:xfrm>
                <a:off x="2721" y="2172"/>
                <a:ext cx="510" cy="553"/>
              </a:xfrm>
              <a:custGeom>
                <a:avLst/>
                <a:gdLst>
                  <a:gd name="T0" fmla="*/ 204 w 510"/>
                  <a:gd name="T1" fmla="*/ 33 h 553"/>
                  <a:gd name="T2" fmla="*/ 0 w 510"/>
                  <a:gd name="T3" fmla="*/ 107 h 553"/>
                  <a:gd name="T4" fmla="*/ 59 w 510"/>
                  <a:gd name="T5" fmla="*/ 299 h 553"/>
                  <a:gd name="T6" fmla="*/ 76 w 510"/>
                  <a:gd name="T7" fmla="*/ 324 h 553"/>
                  <a:gd name="T8" fmla="*/ 101 w 510"/>
                  <a:gd name="T9" fmla="*/ 341 h 553"/>
                  <a:gd name="T10" fmla="*/ 126 w 510"/>
                  <a:gd name="T11" fmla="*/ 416 h 553"/>
                  <a:gd name="T12" fmla="*/ 167 w 510"/>
                  <a:gd name="T13" fmla="*/ 516 h 553"/>
                  <a:gd name="T14" fmla="*/ 326 w 510"/>
                  <a:gd name="T15" fmla="*/ 524 h 553"/>
                  <a:gd name="T16" fmla="*/ 460 w 510"/>
                  <a:gd name="T17" fmla="*/ 483 h 553"/>
                  <a:gd name="T18" fmla="*/ 510 w 510"/>
                  <a:gd name="T19" fmla="*/ 382 h 553"/>
                  <a:gd name="T20" fmla="*/ 476 w 510"/>
                  <a:gd name="T21" fmla="*/ 174 h 553"/>
                  <a:gd name="T22" fmla="*/ 451 w 510"/>
                  <a:gd name="T23" fmla="*/ 115 h 553"/>
                  <a:gd name="T24" fmla="*/ 284 w 510"/>
                  <a:gd name="T25" fmla="*/ 82 h 553"/>
                  <a:gd name="T26" fmla="*/ 217 w 510"/>
                  <a:gd name="T27" fmla="*/ 32 h 553"/>
                  <a:gd name="T28" fmla="*/ 109 w 510"/>
                  <a:gd name="T29" fmla="*/ 32 h 553"/>
                  <a:gd name="T30" fmla="*/ 84 w 510"/>
                  <a:gd name="T31" fmla="*/ 15 h 553"/>
                  <a:gd name="T32" fmla="*/ 42 w 510"/>
                  <a:gd name="T33" fmla="*/ 23 h 553"/>
                  <a:gd name="T34" fmla="*/ 204 w 510"/>
                  <a:gd name="T35" fmla="*/ 33 h 5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0" h="553">
                    <a:moveTo>
                      <a:pt x="204" y="33"/>
                    </a:moveTo>
                    <a:cubicBezTo>
                      <a:pt x="65" y="32"/>
                      <a:pt x="39" y="0"/>
                      <a:pt x="0" y="107"/>
                    </a:cubicBezTo>
                    <a:cubicBezTo>
                      <a:pt x="6" y="166"/>
                      <a:pt x="4" y="261"/>
                      <a:pt x="59" y="299"/>
                    </a:cubicBezTo>
                    <a:cubicBezTo>
                      <a:pt x="65" y="307"/>
                      <a:pt x="69" y="317"/>
                      <a:pt x="76" y="324"/>
                    </a:cubicBezTo>
                    <a:cubicBezTo>
                      <a:pt x="83" y="331"/>
                      <a:pt x="96" y="332"/>
                      <a:pt x="101" y="341"/>
                    </a:cubicBezTo>
                    <a:cubicBezTo>
                      <a:pt x="115" y="363"/>
                      <a:pt x="117" y="391"/>
                      <a:pt x="126" y="416"/>
                    </a:cubicBezTo>
                    <a:cubicBezTo>
                      <a:pt x="133" y="462"/>
                      <a:pt x="121" y="501"/>
                      <a:pt x="167" y="516"/>
                    </a:cubicBezTo>
                    <a:cubicBezTo>
                      <a:pt x="221" y="553"/>
                      <a:pt x="264" y="532"/>
                      <a:pt x="326" y="524"/>
                    </a:cubicBezTo>
                    <a:cubicBezTo>
                      <a:pt x="371" y="510"/>
                      <a:pt x="414" y="492"/>
                      <a:pt x="460" y="483"/>
                    </a:cubicBezTo>
                    <a:cubicBezTo>
                      <a:pt x="488" y="441"/>
                      <a:pt x="494" y="426"/>
                      <a:pt x="510" y="382"/>
                    </a:cubicBezTo>
                    <a:cubicBezTo>
                      <a:pt x="500" y="319"/>
                      <a:pt x="489" y="231"/>
                      <a:pt x="476" y="174"/>
                    </a:cubicBezTo>
                    <a:cubicBezTo>
                      <a:pt x="472" y="156"/>
                      <a:pt x="469" y="127"/>
                      <a:pt x="451" y="115"/>
                    </a:cubicBezTo>
                    <a:cubicBezTo>
                      <a:pt x="417" y="93"/>
                      <a:pt x="331" y="97"/>
                      <a:pt x="284" y="82"/>
                    </a:cubicBezTo>
                    <a:cubicBezTo>
                      <a:pt x="256" y="63"/>
                      <a:pt x="249" y="42"/>
                      <a:pt x="217" y="32"/>
                    </a:cubicBezTo>
                    <a:cubicBezTo>
                      <a:pt x="166" y="48"/>
                      <a:pt x="161" y="49"/>
                      <a:pt x="109" y="32"/>
                    </a:cubicBezTo>
                    <a:cubicBezTo>
                      <a:pt x="101" y="26"/>
                      <a:pt x="94" y="16"/>
                      <a:pt x="84" y="15"/>
                    </a:cubicBezTo>
                    <a:cubicBezTo>
                      <a:pt x="70" y="13"/>
                      <a:pt x="28" y="21"/>
                      <a:pt x="42" y="23"/>
                    </a:cubicBezTo>
                    <a:cubicBezTo>
                      <a:pt x="96" y="31"/>
                      <a:pt x="150" y="30"/>
                      <a:pt x="204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3002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5004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-34925" y="765175"/>
            <a:ext cx="9144000" cy="1588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-71438" y="-26988"/>
            <a:ext cx="9251951" cy="800219"/>
          </a:xfrm>
          <a:prstGeom prst="rect">
            <a:avLst/>
          </a:prstGeom>
          <a:gradFill rotWithShape="1">
            <a:gsLst>
              <a:gs pos="0">
                <a:srgbClr val="A7BAF7"/>
              </a:gs>
              <a:gs pos="50000">
                <a:schemeClr val="bg1"/>
              </a:gs>
              <a:gs pos="100000">
                <a:srgbClr val="A7BAF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C0000"/>
                </a:solidFill>
              </a:rPr>
              <a:t>    </a:t>
            </a:r>
            <a:r>
              <a:rPr lang="en-US" sz="2200" b="1" dirty="0" err="1">
                <a:solidFill>
                  <a:srgbClr val="000000"/>
                </a:solidFill>
              </a:rPr>
              <a:t>Tiết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43:</a:t>
            </a:r>
            <a:r>
              <a:rPr lang="en-US" sz="2200" b="1" dirty="0" smtClean="0">
                <a:solidFill>
                  <a:srgbClr val="000000"/>
                </a:solidFill>
                <a:latin typeface=".VnTimeH" pitchFamily="34" charset="0"/>
              </a:rPr>
              <a:t>        </a:t>
            </a:r>
            <a:r>
              <a:rPr lang="en-US" sz="2200" b="1" dirty="0">
                <a:solidFill>
                  <a:srgbClr val="000000"/>
                </a:solidFill>
              </a:rPr>
              <a:t>GÓC CÓ ĐỈNH Ở BÊN TRONG ĐƯỜNG TRÒN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</a:rPr>
              <a:t>         GÓC CÓ ĐỈNH Ở BÊN NGOÀI ĐƯỜNG TRÒN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9388" y="830263"/>
            <a:ext cx="416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Góc có đỉnh ở bên trong đường tròn.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460">
            <a:off x="468313" y="2786063"/>
            <a:ext cx="24669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713">
            <a:off x="6443663" y="4956175"/>
            <a:ext cx="24098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6060">
            <a:off x="6516688" y="2627313"/>
            <a:ext cx="2409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3768725" y="4508500"/>
            <a:ext cx="2532063" cy="2424113"/>
            <a:chOff x="2925" y="709"/>
            <a:chExt cx="1595" cy="1527"/>
          </a:xfrm>
        </p:grpSpPr>
        <p:sp>
          <p:nvSpPr>
            <p:cNvPr id="12335" name="Oval 10"/>
            <p:cNvSpPr>
              <a:spLocks noChangeArrowheads="1"/>
            </p:cNvSpPr>
            <p:nvPr/>
          </p:nvSpPr>
          <p:spPr bwMode="auto">
            <a:xfrm rot="251812">
              <a:off x="3107" y="1071"/>
              <a:ext cx="771" cy="764"/>
            </a:xfrm>
            <a:prstGeom prst="ellipse">
              <a:avLst/>
            </a:prstGeom>
            <a:noFill/>
            <a:ln w="12700">
              <a:solidFill>
                <a:srgbClr val="66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 rot="-315567">
              <a:off x="3379" y="1389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O</a:t>
              </a:r>
            </a:p>
          </p:txBody>
        </p:sp>
        <p:sp>
          <p:nvSpPr>
            <p:cNvPr id="12337" name="Line 12"/>
            <p:cNvSpPr>
              <a:spLocks noChangeShapeType="1"/>
            </p:cNvSpPr>
            <p:nvPr/>
          </p:nvSpPr>
          <p:spPr bwMode="auto">
            <a:xfrm rot="-294225">
              <a:off x="2925" y="845"/>
              <a:ext cx="1384" cy="31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8" name="Line 13"/>
            <p:cNvSpPr>
              <a:spLocks noChangeShapeType="1"/>
            </p:cNvSpPr>
            <p:nvPr/>
          </p:nvSpPr>
          <p:spPr bwMode="auto">
            <a:xfrm rot="21309776" flipH="1">
              <a:off x="3553" y="1125"/>
              <a:ext cx="816" cy="104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 rot="-305711">
              <a:off x="3424" y="1253"/>
              <a:ext cx="1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.</a:t>
              </a:r>
            </a:p>
          </p:txBody>
        </p:sp>
        <p:sp>
          <p:nvSpPr>
            <p:cNvPr id="12340" name="Freeform 15"/>
            <p:cNvSpPr>
              <a:spLocks/>
            </p:cNvSpPr>
            <p:nvPr/>
          </p:nvSpPr>
          <p:spPr bwMode="auto">
            <a:xfrm rot="7437501" flipH="1">
              <a:off x="4183" y="1097"/>
              <a:ext cx="105" cy="101"/>
            </a:xfrm>
            <a:custGeom>
              <a:avLst/>
              <a:gdLst>
                <a:gd name="T0" fmla="*/ 0 w 113"/>
                <a:gd name="T1" fmla="*/ 0 h 89"/>
                <a:gd name="T2" fmla="*/ 59 w 113"/>
                <a:gd name="T3" fmla="*/ 93 h 89"/>
                <a:gd name="T4" fmla="*/ 102 w 113"/>
                <a:gd name="T5" fmla="*/ 73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89">
                  <a:moveTo>
                    <a:pt x="0" y="0"/>
                  </a:moveTo>
                  <a:cubicBezTo>
                    <a:pt x="10" y="60"/>
                    <a:pt x="10" y="65"/>
                    <a:pt x="64" y="82"/>
                  </a:cubicBezTo>
                  <a:cubicBezTo>
                    <a:pt x="113" y="72"/>
                    <a:pt x="110" y="89"/>
                    <a:pt x="110" y="6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672" name="Text Box 16"/>
            <p:cNvSpPr txBox="1">
              <a:spLocks noChangeArrowheads="1"/>
            </p:cNvSpPr>
            <p:nvPr/>
          </p:nvSpPr>
          <p:spPr bwMode="auto">
            <a:xfrm>
              <a:off x="4326" y="985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F</a:t>
              </a:r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auto">
            <a:xfrm rot="-315549">
              <a:off x="3606" y="2024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x</a:t>
              </a:r>
            </a:p>
          </p:txBody>
        </p:sp>
        <p:sp>
          <p:nvSpPr>
            <p:cNvPr id="70674" name="Text Box 18"/>
            <p:cNvSpPr txBox="1">
              <a:spLocks noChangeArrowheads="1"/>
            </p:cNvSpPr>
            <p:nvPr/>
          </p:nvSpPr>
          <p:spPr bwMode="auto">
            <a:xfrm rot="-315549">
              <a:off x="2971" y="709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y</a:t>
              </a:r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auto">
            <a:xfrm rot="-305711">
              <a:off x="4238" y="935"/>
              <a:ext cx="1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.</a:t>
              </a:r>
            </a:p>
          </p:txBody>
        </p:sp>
      </p:grpSp>
      <p:grpSp>
        <p:nvGrpSpPr>
          <p:cNvPr id="12298" name="Group 20"/>
          <p:cNvGrpSpPr>
            <a:grpSpLocks/>
          </p:cNvGrpSpPr>
          <p:nvPr/>
        </p:nvGrpSpPr>
        <p:grpSpPr bwMode="auto">
          <a:xfrm rot="1241364">
            <a:off x="3492500" y="2828925"/>
            <a:ext cx="2605088" cy="2039938"/>
            <a:chOff x="792" y="1102"/>
            <a:chExt cx="1641" cy="1285"/>
          </a:xfrm>
        </p:grpSpPr>
        <p:sp>
          <p:nvSpPr>
            <p:cNvPr id="70677" name="Text Box 21"/>
            <p:cNvSpPr txBox="1">
              <a:spLocks noChangeArrowheads="1"/>
            </p:cNvSpPr>
            <p:nvPr/>
          </p:nvSpPr>
          <p:spPr bwMode="auto">
            <a:xfrm rot="-250712">
              <a:off x="1234" y="1410"/>
              <a:ext cx="1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.</a:t>
              </a:r>
            </a:p>
          </p:txBody>
        </p:sp>
        <p:sp>
          <p:nvSpPr>
            <p:cNvPr id="70678" name="Text Box 22"/>
            <p:cNvSpPr txBox="1">
              <a:spLocks noChangeArrowheads="1"/>
            </p:cNvSpPr>
            <p:nvPr/>
          </p:nvSpPr>
          <p:spPr bwMode="auto">
            <a:xfrm rot="497516">
              <a:off x="1562" y="1178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A</a:t>
              </a:r>
            </a:p>
          </p:txBody>
        </p:sp>
        <p:sp>
          <p:nvSpPr>
            <p:cNvPr id="70679" name="Text Box 23"/>
            <p:cNvSpPr txBox="1">
              <a:spLocks noChangeArrowheads="1"/>
            </p:cNvSpPr>
            <p:nvPr/>
          </p:nvSpPr>
          <p:spPr bwMode="auto">
            <a:xfrm rot="397128">
              <a:off x="945" y="1102"/>
              <a:ext cx="1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C</a:t>
              </a:r>
            </a:p>
          </p:txBody>
        </p:sp>
        <p:sp>
          <p:nvSpPr>
            <p:cNvPr id="70680" name="Text Box 24"/>
            <p:cNvSpPr txBox="1">
              <a:spLocks noChangeArrowheads="1"/>
            </p:cNvSpPr>
            <p:nvPr/>
          </p:nvSpPr>
          <p:spPr bwMode="auto">
            <a:xfrm rot="-250712">
              <a:off x="1201" y="2175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x</a:t>
              </a:r>
            </a:p>
          </p:txBody>
        </p:sp>
        <p:sp>
          <p:nvSpPr>
            <p:cNvPr id="12326" name="Oval 25"/>
            <p:cNvSpPr>
              <a:spLocks noChangeArrowheads="1"/>
            </p:cNvSpPr>
            <p:nvPr/>
          </p:nvSpPr>
          <p:spPr bwMode="auto">
            <a:xfrm rot="287807">
              <a:off x="929" y="1206"/>
              <a:ext cx="771" cy="772"/>
            </a:xfrm>
            <a:prstGeom prst="ellipse">
              <a:avLst/>
            </a:prstGeom>
            <a:noFill/>
            <a:ln w="12700">
              <a:solidFill>
                <a:srgbClr val="66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7" name="Line 26"/>
            <p:cNvSpPr>
              <a:spLocks noChangeShapeType="1"/>
            </p:cNvSpPr>
            <p:nvPr/>
          </p:nvSpPr>
          <p:spPr bwMode="auto">
            <a:xfrm rot="-250712">
              <a:off x="792" y="1207"/>
              <a:ext cx="1456" cy="268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8" name="Line 27"/>
            <p:cNvSpPr>
              <a:spLocks noChangeShapeType="1"/>
            </p:cNvSpPr>
            <p:nvPr/>
          </p:nvSpPr>
          <p:spPr bwMode="auto">
            <a:xfrm rot="21349288" flipH="1">
              <a:off x="1147" y="1455"/>
              <a:ext cx="1135" cy="82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9" name="Freeform 28"/>
            <p:cNvSpPr>
              <a:spLocks/>
            </p:cNvSpPr>
            <p:nvPr/>
          </p:nvSpPr>
          <p:spPr bwMode="auto">
            <a:xfrm rot="7502311" flipH="1">
              <a:off x="2053" y="1426"/>
              <a:ext cx="119" cy="81"/>
            </a:xfrm>
            <a:custGeom>
              <a:avLst/>
              <a:gdLst>
                <a:gd name="T0" fmla="*/ 0 w 113"/>
                <a:gd name="T1" fmla="*/ 0 h 89"/>
                <a:gd name="T2" fmla="*/ 67 w 113"/>
                <a:gd name="T3" fmla="*/ 75 h 89"/>
                <a:gd name="T4" fmla="*/ 116 w 113"/>
                <a:gd name="T5" fmla="*/ 58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89">
                  <a:moveTo>
                    <a:pt x="0" y="0"/>
                  </a:moveTo>
                  <a:cubicBezTo>
                    <a:pt x="10" y="60"/>
                    <a:pt x="10" y="65"/>
                    <a:pt x="64" y="82"/>
                  </a:cubicBezTo>
                  <a:cubicBezTo>
                    <a:pt x="113" y="72"/>
                    <a:pt x="110" y="89"/>
                    <a:pt x="110" y="6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auto">
            <a:xfrm rot="-250712">
              <a:off x="1526" y="1173"/>
              <a:ext cx="1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.</a:t>
              </a:r>
            </a:p>
          </p:txBody>
        </p:sp>
        <p:sp>
          <p:nvSpPr>
            <p:cNvPr id="70686" name="Text Box 30"/>
            <p:cNvSpPr txBox="1">
              <a:spLocks noChangeArrowheads="1"/>
            </p:cNvSpPr>
            <p:nvPr/>
          </p:nvSpPr>
          <p:spPr bwMode="auto">
            <a:xfrm rot="-250712">
              <a:off x="1192" y="1555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O</a:t>
              </a:r>
            </a:p>
          </p:txBody>
        </p:sp>
        <p:sp>
          <p:nvSpPr>
            <p:cNvPr id="70687" name="Text Box 31"/>
            <p:cNvSpPr txBox="1">
              <a:spLocks noChangeArrowheads="1"/>
            </p:cNvSpPr>
            <p:nvPr/>
          </p:nvSpPr>
          <p:spPr bwMode="auto">
            <a:xfrm rot="-250712">
              <a:off x="983" y="1122"/>
              <a:ext cx="1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.</a:t>
              </a:r>
            </a:p>
          </p:txBody>
        </p:sp>
        <p:sp>
          <p:nvSpPr>
            <p:cNvPr id="70688" name="Text Box 32"/>
            <p:cNvSpPr txBox="1">
              <a:spLocks noChangeArrowheads="1"/>
            </p:cNvSpPr>
            <p:nvPr/>
          </p:nvSpPr>
          <p:spPr bwMode="auto">
            <a:xfrm>
              <a:off x="2239" y="130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F</a:t>
              </a:r>
            </a:p>
          </p:txBody>
        </p:sp>
        <p:sp>
          <p:nvSpPr>
            <p:cNvPr id="70689" name="Text Box 33"/>
            <p:cNvSpPr txBox="1">
              <a:spLocks noChangeArrowheads="1"/>
            </p:cNvSpPr>
            <p:nvPr/>
          </p:nvSpPr>
          <p:spPr bwMode="auto">
            <a:xfrm rot="-250712">
              <a:off x="2158" y="1246"/>
              <a:ext cx="1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.</a:t>
              </a:r>
            </a:p>
          </p:txBody>
        </p:sp>
      </p:grpSp>
      <p:sp>
        <p:nvSpPr>
          <p:cNvPr id="12299" name="Text Box 34"/>
          <p:cNvSpPr txBox="1">
            <a:spLocks noChangeArrowheads="1"/>
          </p:cNvSpPr>
          <p:nvPr/>
        </p:nvSpPr>
        <p:spPr bwMode="auto">
          <a:xfrm>
            <a:off x="4500563" y="4316413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Hình 2</a:t>
            </a:r>
          </a:p>
        </p:txBody>
      </p:sp>
      <p:sp>
        <p:nvSpPr>
          <p:cNvPr id="12300" name="Text Box 35"/>
          <p:cNvSpPr txBox="1">
            <a:spLocks noChangeArrowheads="1"/>
          </p:cNvSpPr>
          <p:nvPr/>
        </p:nvSpPr>
        <p:spPr bwMode="auto">
          <a:xfrm>
            <a:off x="1331913" y="4316413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Hình 1</a:t>
            </a:r>
          </a:p>
        </p:txBody>
      </p:sp>
      <p:sp>
        <p:nvSpPr>
          <p:cNvPr id="12301" name="Text Box 36"/>
          <p:cNvSpPr txBox="1">
            <a:spLocks noChangeArrowheads="1"/>
          </p:cNvSpPr>
          <p:nvPr/>
        </p:nvSpPr>
        <p:spPr bwMode="auto">
          <a:xfrm>
            <a:off x="7654925" y="4460875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Hình 3</a:t>
            </a:r>
          </a:p>
        </p:txBody>
      </p:sp>
      <p:sp>
        <p:nvSpPr>
          <p:cNvPr id="12302" name="Text Box 37"/>
          <p:cNvSpPr txBox="1">
            <a:spLocks noChangeArrowheads="1"/>
          </p:cNvSpPr>
          <p:nvPr/>
        </p:nvSpPr>
        <p:spPr bwMode="auto">
          <a:xfrm>
            <a:off x="3838575" y="6381750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Hình 5</a:t>
            </a:r>
          </a:p>
        </p:txBody>
      </p:sp>
      <p:sp>
        <p:nvSpPr>
          <p:cNvPr id="12303" name="Text Box 38"/>
          <p:cNvSpPr txBox="1">
            <a:spLocks noChangeArrowheads="1"/>
          </p:cNvSpPr>
          <p:nvPr/>
        </p:nvSpPr>
        <p:spPr bwMode="auto">
          <a:xfrm>
            <a:off x="1258888" y="6405563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Hình 4</a:t>
            </a:r>
          </a:p>
        </p:txBody>
      </p:sp>
      <p:grpSp>
        <p:nvGrpSpPr>
          <p:cNvPr id="12304" name="Group 39"/>
          <p:cNvGrpSpPr>
            <a:grpSpLocks/>
          </p:cNvGrpSpPr>
          <p:nvPr/>
        </p:nvGrpSpPr>
        <p:grpSpPr bwMode="auto">
          <a:xfrm>
            <a:off x="468313" y="4792663"/>
            <a:ext cx="2798762" cy="1876425"/>
            <a:chOff x="3107" y="1071"/>
            <a:chExt cx="1763" cy="1182"/>
          </a:xfrm>
        </p:grpSpPr>
        <p:sp>
          <p:nvSpPr>
            <p:cNvPr id="12310" name="Oval 40"/>
            <p:cNvSpPr>
              <a:spLocks noChangeArrowheads="1"/>
            </p:cNvSpPr>
            <p:nvPr/>
          </p:nvSpPr>
          <p:spPr bwMode="auto">
            <a:xfrm rot="287807">
              <a:off x="3107" y="1071"/>
              <a:ext cx="771" cy="764"/>
            </a:xfrm>
            <a:prstGeom prst="ellipse">
              <a:avLst/>
            </a:prstGeom>
            <a:noFill/>
            <a:ln w="12700">
              <a:solidFill>
                <a:srgbClr val="66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697" name="Text Box 41"/>
            <p:cNvSpPr txBox="1">
              <a:spLocks noChangeArrowheads="1"/>
            </p:cNvSpPr>
            <p:nvPr/>
          </p:nvSpPr>
          <p:spPr bwMode="auto">
            <a:xfrm rot="-250712">
              <a:off x="3379" y="1389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O</a:t>
              </a:r>
            </a:p>
          </p:txBody>
        </p:sp>
        <p:sp>
          <p:nvSpPr>
            <p:cNvPr id="12312" name="Line 42"/>
            <p:cNvSpPr>
              <a:spLocks noChangeShapeType="1"/>
            </p:cNvSpPr>
            <p:nvPr/>
          </p:nvSpPr>
          <p:spPr bwMode="auto">
            <a:xfrm rot="21349288" flipH="1">
              <a:off x="3224" y="1223"/>
              <a:ext cx="1198" cy="91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3" name="Line 43"/>
            <p:cNvSpPr>
              <a:spLocks noChangeShapeType="1"/>
            </p:cNvSpPr>
            <p:nvPr/>
          </p:nvSpPr>
          <p:spPr bwMode="auto">
            <a:xfrm rot="21349288" flipV="1">
              <a:off x="3254" y="1808"/>
              <a:ext cx="1598" cy="309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700" name="Text Box 44"/>
            <p:cNvSpPr txBox="1">
              <a:spLocks noChangeArrowheads="1"/>
            </p:cNvSpPr>
            <p:nvPr/>
          </p:nvSpPr>
          <p:spPr bwMode="auto">
            <a:xfrm rot="-250712">
              <a:off x="3424" y="1253"/>
              <a:ext cx="1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.</a:t>
              </a:r>
            </a:p>
          </p:txBody>
        </p:sp>
        <p:sp>
          <p:nvSpPr>
            <p:cNvPr id="12315" name="Freeform 45"/>
            <p:cNvSpPr>
              <a:spLocks/>
            </p:cNvSpPr>
            <p:nvPr/>
          </p:nvSpPr>
          <p:spPr bwMode="auto">
            <a:xfrm rot="7502311" flipV="1">
              <a:off x="3423" y="2021"/>
              <a:ext cx="91" cy="91"/>
            </a:xfrm>
            <a:custGeom>
              <a:avLst/>
              <a:gdLst>
                <a:gd name="T0" fmla="*/ 0 w 113"/>
                <a:gd name="T1" fmla="*/ 0 h 89"/>
                <a:gd name="T2" fmla="*/ 52 w 113"/>
                <a:gd name="T3" fmla="*/ 84 h 89"/>
                <a:gd name="T4" fmla="*/ 89 w 113"/>
                <a:gd name="T5" fmla="*/ 65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89">
                  <a:moveTo>
                    <a:pt x="0" y="0"/>
                  </a:moveTo>
                  <a:cubicBezTo>
                    <a:pt x="10" y="60"/>
                    <a:pt x="10" y="65"/>
                    <a:pt x="64" y="82"/>
                  </a:cubicBezTo>
                  <a:cubicBezTo>
                    <a:pt x="113" y="72"/>
                    <a:pt x="110" y="89"/>
                    <a:pt x="110" y="6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702" name="Text Box 46"/>
            <p:cNvSpPr txBox="1">
              <a:spLocks noChangeArrowheads="1"/>
            </p:cNvSpPr>
            <p:nvPr/>
          </p:nvSpPr>
          <p:spPr bwMode="auto">
            <a:xfrm>
              <a:off x="3107" y="2027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F</a:t>
              </a:r>
            </a:p>
          </p:txBody>
        </p:sp>
        <p:sp>
          <p:nvSpPr>
            <p:cNvPr id="70703" name="Text Box 47"/>
            <p:cNvSpPr txBox="1">
              <a:spLocks noChangeArrowheads="1"/>
            </p:cNvSpPr>
            <p:nvPr/>
          </p:nvSpPr>
          <p:spPr bwMode="auto">
            <a:xfrm rot="-250712">
              <a:off x="4689" y="1701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x</a:t>
              </a:r>
            </a:p>
          </p:txBody>
        </p:sp>
        <p:sp>
          <p:nvSpPr>
            <p:cNvPr id="70704" name="Text Box 48"/>
            <p:cNvSpPr txBox="1">
              <a:spLocks noChangeArrowheads="1"/>
            </p:cNvSpPr>
            <p:nvPr/>
          </p:nvSpPr>
          <p:spPr bwMode="auto">
            <a:xfrm rot="-250712">
              <a:off x="4196" y="1071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y</a:t>
              </a:r>
            </a:p>
          </p:txBody>
        </p:sp>
        <p:sp>
          <p:nvSpPr>
            <p:cNvPr id="70705" name="Text Box 49"/>
            <p:cNvSpPr txBox="1">
              <a:spLocks noChangeArrowheads="1"/>
            </p:cNvSpPr>
            <p:nvPr/>
          </p:nvSpPr>
          <p:spPr bwMode="auto">
            <a:xfrm rot="-250712">
              <a:off x="3659" y="1576"/>
              <a:ext cx="1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.</a:t>
              </a:r>
            </a:p>
          </p:txBody>
        </p:sp>
        <p:sp>
          <p:nvSpPr>
            <p:cNvPr id="70706" name="Text Box 50"/>
            <p:cNvSpPr txBox="1">
              <a:spLocks noChangeArrowheads="1"/>
            </p:cNvSpPr>
            <p:nvPr/>
          </p:nvSpPr>
          <p:spPr bwMode="auto">
            <a:xfrm rot="-250712">
              <a:off x="3183" y="2003"/>
              <a:ext cx="1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.</a:t>
              </a:r>
            </a:p>
          </p:txBody>
        </p:sp>
        <p:sp>
          <p:nvSpPr>
            <p:cNvPr id="70707" name="Text Box 51"/>
            <p:cNvSpPr txBox="1">
              <a:spLocks noChangeArrowheads="1"/>
            </p:cNvSpPr>
            <p:nvPr/>
          </p:nvSpPr>
          <p:spPr bwMode="auto">
            <a:xfrm>
              <a:off x="3608" y="1570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A</a:t>
              </a:r>
            </a:p>
          </p:txBody>
        </p:sp>
      </p:grpSp>
      <p:sp>
        <p:nvSpPr>
          <p:cNvPr id="12305" name="Text Box 52"/>
          <p:cNvSpPr txBox="1">
            <a:spLocks noChangeArrowheads="1"/>
          </p:cNvSpPr>
          <p:nvPr/>
        </p:nvSpPr>
        <p:spPr bwMode="auto">
          <a:xfrm>
            <a:off x="7524750" y="6381750"/>
            <a:ext cx="804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Hình 6</a:t>
            </a:r>
          </a:p>
        </p:txBody>
      </p:sp>
      <p:sp>
        <p:nvSpPr>
          <p:cNvPr id="70709" name="AutoShape 53"/>
          <p:cNvSpPr>
            <a:spLocks noChangeArrowheads="1"/>
          </p:cNvSpPr>
          <p:nvPr/>
        </p:nvSpPr>
        <p:spPr bwMode="auto">
          <a:xfrm>
            <a:off x="4170363" y="1463675"/>
            <a:ext cx="4960937" cy="1014413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 góc sau có đỉnh F nằm ngoài đường tròn.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Góc ở hình nào mà cả hai cạnh đều có điểm chung với đường tròn?</a:t>
            </a:r>
          </a:p>
        </p:txBody>
      </p:sp>
      <p:sp>
        <p:nvSpPr>
          <p:cNvPr id="70710" name="Text Box 54"/>
          <p:cNvSpPr txBox="1">
            <a:spLocks noChangeArrowheads="1"/>
          </p:cNvSpPr>
          <p:nvPr/>
        </p:nvSpPr>
        <p:spPr bwMode="auto">
          <a:xfrm>
            <a:off x="166688" y="1211263"/>
            <a:ext cx="420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Góc có đỉnh ở bên ngoài đường tròn.</a:t>
            </a:r>
          </a:p>
        </p:txBody>
      </p:sp>
      <p:pic>
        <p:nvPicPr>
          <p:cNvPr id="70714" name="Picture 58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6477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5" name="Picture 25" descr="Suy ngh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12239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952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06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06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06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9" grpId="0" animBg="1"/>
      <p:bldP spid="707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-34925" y="765175"/>
            <a:ext cx="9144000" cy="1588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-71438" y="-26988"/>
            <a:ext cx="9251951" cy="800219"/>
          </a:xfrm>
          <a:prstGeom prst="rect">
            <a:avLst/>
          </a:prstGeom>
          <a:gradFill rotWithShape="1">
            <a:gsLst>
              <a:gs pos="0">
                <a:srgbClr val="A7BAF7"/>
              </a:gs>
              <a:gs pos="50000">
                <a:schemeClr val="bg1"/>
              </a:gs>
              <a:gs pos="100000">
                <a:srgbClr val="A7BAF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C0000"/>
                </a:solidFill>
              </a:rPr>
              <a:t>    </a:t>
            </a:r>
            <a:r>
              <a:rPr lang="en-US" sz="2200" b="1" dirty="0" err="1">
                <a:solidFill>
                  <a:srgbClr val="000000"/>
                </a:solidFill>
              </a:rPr>
              <a:t>Tiết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43:</a:t>
            </a:r>
            <a:r>
              <a:rPr lang="en-US" sz="2200" b="1" dirty="0" smtClean="0">
                <a:solidFill>
                  <a:srgbClr val="000000"/>
                </a:solidFill>
                <a:latin typeface=".VnTimeH" pitchFamily="34" charset="0"/>
              </a:rPr>
              <a:t>        </a:t>
            </a:r>
            <a:r>
              <a:rPr lang="en-US" sz="2200" b="1" dirty="0">
                <a:solidFill>
                  <a:srgbClr val="000000"/>
                </a:solidFill>
              </a:rPr>
              <a:t>GÓC CÓ ĐỈNH Ở BÊN TRONG ĐƯỜNG TRÒN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</a:rPr>
              <a:t>         GÓC CÓ ĐỈNH Ở BÊN NGOÀI ĐƯỜNG TRÒN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79388" y="830263"/>
            <a:ext cx="416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Góc có đỉnh ở bên trong đường tròn.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76388"/>
            <a:ext cx="24669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555750"/>
            <a:ext cx="24098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63688"/>
            <a:ext cx="2409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420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Góc có đỉnh ở bên ngoài đường tròn.</a:t>
            </a:r>
          </a:p>
        </p:txBody>
      </p:sp>
      <p:grpSp>
        <p:nvGrpSpPr>
          <p:cNvPr id="65546" name="Group 10"/>
          <p:cNvGrpSpPr>
            <a:grpSpLocks/>
          </p:cNvGrpSpPr>
          <p:nvPr/>
        </p:nvGrpSpPr>
        <p:grpSpPr bwMode="auto">
          <a:xfrm>
            <a:off x="492125" y="1927225"/>
            <a:ext cx="1223963" cy="1149350"/>
            <a:chOff x="363" y="1087"/>
            <a:chExt cx="771" cy="724"/>
          </a:xfrm>
        </p:grpSpPr>
        <p:sp>
          <p:nvSpPr>
            <p:cNvPr id="13338" name="Arc 11"/>
            <p:cNvSpPr>
              <a:spLocks/>
            </p:cNvSpPr>
            <p:nvPr/>
          </p:nvSpPr>
          <p:spPr bwMode="auto">
            <a:xfrm flipH="1">
              <a:off x="363" y="1087"/>
              <a:ext cx="386" cy="724"/>
            </a:xfrm>
            <a:custGeom>
              <a:avLst/>
              <a:gdLst>
                <a:gd name="T0" fmla="*/ 111 w 21600"/>
                <a:gd name="T1" fmla="*/ 0 h 40576"/>
                <a:gd name="T2" fmla="*/ 151 w 21600"/>
                <a:gd name="T3" fmla="*/ 724 h 40576"/>
                <a:gd name="T4" fmla="*/ 0 w 21600"/>
                <a:gd name="T5" fmla="*/ 369 h 40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576" fill="none" extrusionOk="0">
                  <a:moveTo>
                    <a:pt x="6206" y="0"/>
                  </a:moveTo>
                  <a:cubicBezTo>
                    <a:pt x="15343" y="2741"/>
                    <a:pt x="21600" y="11150"/>
                    <a:pt x="21600" y="20689"/>
                  </a:cubicBezTo>
                  <a:cubicBezTo>
                    <a:pt x="21600" y="29360"/>
                    <a:pt x="16414" y="37191"/>
                    <a:pt x="8430" y="40575"/>
                  </a:cubicBezTo>
                </a:path>
                <a:path w="21600" h="40576" stroke="0" extrusionOk="0">
                  <a:moveTo>
                    <a:pt x="6206" y="0"/>
                  </a:moveTo>
                  <a:cubicBezTo>
                    <a:pt x="15343" y="2741"/>
                    <a:pt x="21600" y="11150"/>
                    <a:pt x="21600" y="20689"/>
                  </a:cubicBezTo>
                  <a:cubicBezTo>
                    <a:pt x="21600" y="29360"/>
                    <a:pt x="16414" y="37191"/>
                    <a:pt x="8430" y="40575"/>
                  </a:cubicBezTo>
                  <a:lnTo>
                    <a:pt x="0" y="20689"/>
                  </a:lnTo>
                  <a:lnTo>
                    <a:pt x="6206" y="0"/>
                  </a:lnTo>
                  <a:close/>
                </a:path>
              </a:pathLst>
            </a:custGeom>
            <a:noFill/>
            <a:ln w="317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39" name="Arc 12"/>
            <p:cNvSpPr>
              <a:spLocks/>
            </p:cNvSpPr>
            <p:nvPr/>
          </p:nvSpPr>
          <p:spPr bwMode="auto">
            <a:xfrm flipH="1">
              <a:off x="748" y="1256"/>
              <a:ext cx="386" cy="395"/>
            </a:xfrm>
            <a:custGeom>
              <a:avLst/>
              <a:gdLst>
                <a:gd name="T0" fmla="*/ 49 w 21600"/>
                <a:gd name="T1" fmla="*/ 395 h 22132"/>
                <a:gd name="T2" fmla="*/ 61 w 21600"/>
                <a:gd name="T3" fmla="*/ 0 h 22132"/>
                <a:gd name="T4" fmla="*/ 386 w 21600"/>
                <a:gd name="T5" fmla="*/ 207 h 221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132" fill="none" extrusionOk="0">
                  <a:moveTo>
                    <a:pt x="2728" y="22132"/>
                  </a:moveTo>
                  <a:cubicBezTo>
                    <a:pt x="939" y="18918"/>
                    <a:pt x="0" y="15301"/>
                    <a:pt x="0" y="11623"/>
                  </a:cubicBezTo>
                  <a:cubicBezTo>
                    <a:pt x="-1" y="7504"/>
                    <a:pt x="1177" y="3471"/>
                    <a:pt x="3393" y="-1"/>
                  </a:cubicBezTo>
                </a:path>
                <a:path w="21600" h="22132" stroke="0" extrusionOk="0">
                  <a:moveTo>
                    <a:pt x="2728" y="22132"/>
                  </a:moveTo>
                  <a:cubicBezTo>
                    <a:pt x="939" y="18918"/>
                    <a:pt x="0" y="15301"/>
                    <a:pt x="0" y="11623"/>
                  </a:cubicBezTo>
                  <a:cubicBezTo>
                    <a:pt x="-1" y="7504"/>
                    <a:pt x="1177" y="3471"/>
                    <a:pt x="3393" y="-1"/>
                  </a:cubicBezTo>
                  <a:lnTo>
                    <a:pt x="21600" y="11623"/>
                  </a:lnTo>
                  <a:lnTo>
                    <a:pt x="2728" y="22132"/>
                  </a:lnTo>
                  <a:close/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5549" name="Group 13"/>
          <p:cNvGrpSpPr>
            <a:grpSpLocks/>
          </p:cNvGrpSpPr>
          <p:nvPr/>
        </p:nvGrpSpPr>
        <p:grpSpPr bwMode="auto">
          <a:xfrm>
            <a:off x="3670300" y="1908175"/>
            <a:ext cx="1246188" cy="1206500"/>
            <a:chOff x="2186" y="1089"/>
            <a:chExt cx="785" cy="760"/>
          </a:xfrm>
        </p:grpSpPr>
        <p:sp>
          <p:nvSpPr>
            <p:cNvPr id="13336" name="Arc 14"/>
            <p:cNvSpPr>
              <a:spLocks/>
            </p:cNvSpPr>
            <p:nvPr/>
          </p:nvSpPr>
          <p:spPr bwMode="auto">
            <a:xfrm flipH="1">
              <a:off x="2186" y="1089"/>
              <a:ext cx="558" cy="760"/>
            </a:xfrm>
            <a:custGeom>
              <a:avLst/>
              <a:gdLst>
                <a:gd name="T0" fmla="*/ 266 w 31209"/>
                <a:gd name="T1" fmla="*/ 0 h 42549"/>
                <a:gd name="T2" fmla="*/ 0 w 31209"/>
                <a:gd name="T3" fmla="*/ 720 h 42549"/>
                <a:gd name="T4" fmla="*/ 172 w 31209"/>
                <a:gd name="T5" fmla="*/ 374 h 425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209" h="42549" fill="none" extrusionOk="0">
                  <a:moveTo>
                    <a:pt x="14872" y="0"/>
                  </a:moveTo>
                  <a:cubicBezTo>
                    <a:pt x="24476" y="2413"/>
                    <a:pt x="31209" y="11047"/>
                    <a:pt x="31209" y="20949"/>
                  </a:cubicBezTo>
                  <a:cubicBezTo>
                    <a:pt x="31209" y="32878"/>
                    <a:pt x="21538" y="42549"/>
                    <a:pt x="9609" y="42549"/>
                  </a:cubicBezTo>
                  <a:cubicBezTo>
                    <a:pt x="6274" y="42549"/>
                    <a:pt x="2986" y="41777"/>
                    <a:pt x="0" y="40293"/>
                  </a:cubicBezTo>
                </a:path>
                <a:path w="31209" h="42549" stroke="0" extrusionOk="0">
                  <a:moveTo>
                    <a:pt x="14872" y="0"/>
                  </a:moveTo>
                  <a:cubicBezTo>
                    <a:pt x="24476" y="2413"/>
                    <a:pt x="31209" y="11047"/>
                    <a:pt x="31209" y="20949"/>
                  </a:cubicBezTo>
                  <a:cubicBezTo>
                    <a:pt x="31209" y="32878"/>
                    <a:pt x="21538" y="42549"/>
                    <a:pt x="9609" y="42549"/>
                  </a:cubicBezTo>
                  <a:cubicBezTo>
                    <a:pt x="6274" y="42549"/>
                    <a:pt x="2986" y="41777"/>
                    <a:pt x="0" y="40293"/>
                  </a:cubicBezTo>
                  <a:lnTo>
                    <a:pt x="9609" y="20949"/>
                  </a:lnTo>
                  <a:lnTo>
                    <a:pt x="14872" y="0"/>
                  </a:lnTo>
                  <a:close/>
                </a:path>
              </a:pathLst>
            </a:custGeom>
            <a:noFill/>
            <a:ln w="317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37" name="Arc 15"/>
            <p:cNvSpPr>
              <a:spLocks/>
            </p:cNvSpPr>
            <p:nvPr/>
          </p:nvSpPr>
          <p:spPr bwMode="auto">
            <a:xfrm flipH="1">
              <a:off x="2585" y="1253"/>
              <a:ext cx="386" cy="552"/>
            </a:xfrm>
            <a:custGeom>
              <a:avLst/>
              <a:gdLst>
                <a:gd name="T0" fmla="*/ 212 w 21600"/>
                <a:gd name="T1" fmla="*/ 552 h 30892"/>
                <a:gd name="T2" fmla="*/ 61 w 21600"/>
                <a:gd name="T3" fmla="*/ 0 h 30892"/>
                <a:gd name="T4" fmla="*/ 386 w 21600"/>
                <a:gd name="T5" fmla="*/ 208 h 308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0892" fill="none" extrusionOk="0">
                  <a:moveTo>
                    <a:pt x="11839" y="30892"/>
                  </a:moveTo>
                  <a:cubicBezTo>
                    <a:pt x="4577" y="27213"/>
                    <a:pt x="0" y="19764"/>
                    <a:pt x="0" y="11623"/>
                  </a:cubicBezTo>
                  <a:cubicBezTo>
                    <a:pt x="-1" y="7504"/>
                    <a:pt x="1177" y="3471"/>
                    <a:pt x="3393" y="-1"/>
                  </a:cubicBezTo>
                </a:path>
                <a:path w="21600" h="30892" stroke="0" extrusionOk="0">
                  <a:moveTo>
                    <a:pt x="11839" y="30892"/>
                  </a:moveTo>
                  <a:cubicBezTo>
                    <a:pt x="4577" y="27213"/>
                    <a:pt x="0" y="19764"/>
                    <a:pt x="0" y="11623"/>
                  </a:cubicBezTo>
                  <a:cubicBezTo>
                    <a:pt x="-1" y="7504"/>
                    <a:pt x="1177" y="3471"/>
                    <a:pt x="3393" y="-1"/>
                  </a:cubicBezTo>
                  <a:lnTo>
                    <a:pt x="21600" y="11623"/>
                  </a:lnTo>
                  <a:lnTo>
                    <a:pt x="11839" y="30892"/>
                  </a:lnTo>
                  <a:close/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6300788" y="1852613"/>
            <a:ext cx="1800225" cy="1223962"/>
            <a:chOff x="3855" y="1068"/>
            <a:chExt cx="1134" cy="771"/>
          </a:xfrm>
        </p:grpSpPr>
        <p:sp>
          <p:nvSpPr>
            <p:cNvPr id="13332" name="Arc 17"/>
            <p:cNvSpPr>
              <a:spLocks/>
            </p:cNvSpPr>
            <p:nvPr/>
          </p:nvSpPr>
          <p:spPr bwMode="auto">
            <a:xfrm flipH="1">
              <a:off x="4060" y="1068"/>
              <a:ext cx="557" cy="771"/>
            </a:xfrm>
            <a:custGeom>
              <a:avLst/>
              <a:gdLst>
                <a:gd name="T0" fmla="*/ 0 w 31204"/>
                <a:gd name="T1" fmla="*/ 40 h 43200"/>
                <a:gd name="T2" fmla="*/ 18 w 31204"/>
                <a:gd name="T3" fmla="*/ 739 h 43200"/>
                <a:gd name="T4" fmla="*/ 171 w 31204"/>
                <a:gd name="T5" fmla="*/ 386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204" h="43200" fill="none" extrusionOk="0">
                  <a:moveTo>
                    <a:pt x="0" y="2252"/>
                  </a:moveTo>
                  <a:cubicBezTo>
                    <a:pt x="2984" y="770"/>
                    <a:pt x="6271" y="-1"/>
                    <a:pt x="9604" y="0"/>
                  </a:cubicBezTo>
                  <a:cubicBezTo>
                    <a:pt x="21533" y="0"/>
                    <a:pt x="31204" y="9670"/>
                    <a:pt x="31204" y="21600"/>
                  </a:cubicBezTo>
                  <a:cubicBezTo>
                    <a:pt x="31204" y="33529"/>
                    <a:pt x="21533" y="43200"/>
                    <a:pt x="9604" y="43200"/>
                  </a:cubicBezTo>
                  <a:cubicBezTo>
                    <a:pt x="6655" y="43200"/>
                    <a:pt x="3738" y="42596"/>
                    <a:pt x="1031" y="41426"/>
                  </a:cubicBezTo>
                </a:path>
                <a:path w="31204" h="43200" stroke="0" extrusionOk="0">
                  <a:moveTo>
                    <a:pt x="0" y="2252"/>
                  </a:moveTo>
                  <a:cubicBezTo>
                    <a:pt x="2984" y="770"/>
                    <a:pt x="6271" y="-1"/>
                    <a:pt x="9604" y="0"/>
                  </a:cubicBezTo>
                  <a:cubicBezTo>
                    <a:pt x="21533" y="0"/>
                    <a:pt x="31204" y="9670"/>
                    <a:pt x="31204" y="21600"/>
                  </a:cubicBezTo>
                  <a:cubicBezTo>
                    <a:pt x="31204" y="33529"/>
                    <a:pt x="21533" y="43200"/>
                    <a:pt x="9604" y="43200"/>
                  </a:cubicBezTo>
                  <a:cubicBezTo>
                    <a:pt x="6655" y="43200"/>
                    <a:pt x="3738" y="42596"/>
                    <a:pt x="1031" y="41426"/>
                  </a:cubicBezTo>
                  <a:lnTo>
                    <a:pt x="9604" y="21600"/>
                  </a:lnTo>
                  <a:lnTo>
                    <a:pt x="0" y="2252"/>
                  </a:lnTo>
                  <a:close/>
                </a:path>
              </a:pathLst>
            </a:custGeom>
            <a:noFill/>
            <a:ln w="31750">
              <a:solidFill>
                <a:srgbClr val="F309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33" name="Arc 18"/>
            <p:cNvSpPr>
              <a:spLocks/>
            </p:cNvSpPr>
            <p:nvPr/>
          </p:nvSpPr>
          <p:spPr bwMode="auto">
            <a:xfrm flipH="1">
              <a:off x="4445" y="1109"/>
              <a:ext cx="386" cy="688"/>
            </a:xfrm>
            <a:custGeom>
              <a:avLst/>
              <a:gdLst>
                <a:gd name="T0" fmla="*/ 211 w 21600"/>
                <a:gd name="T1" fmla="*/ 688 h 38524"/>
                <a:gd name="T2" fmla="*/ 212 w 21600"/>
                <a:gd name="T3" fmla="*/ 0 h 38524"/>
                <a:gd name="T4" fmla="*/ 386 w 21600"/>
                <a:gd name="T5" fmla="*/ 344 h 385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8524" fill="none" extrusionOk="0">
                  <a:moveTo>
                    <a:pt x="11802" y="38524"/>
                  </a:moveTo>
                  <a:cubicBezTo>
                    <a:pt x="4560" y="34838"/>
                    <a:pt x="0" y="27400"/>
                    <a:pt x="0" y="19274"/>
                  </a:cubicBezTo>
                  <a:cubicBezTo>
                    <a:pt x="-1" y="11129"/>
                    <a:pt x="4581" y="3676"/>
                    <a:pt x="11849" y="0"/>
                  </a:cubicBezTo>
                </a:path>
                <a:path w="21600" h="38524" stroke="0" extrusionOk="0">
                  <a:moveTo>
                    <a:pt x="11802" y="38524"/>
                  </a:moveTo>
                  <a:cubicBezTo>
                    <a:pt x="4560" y="34838"/>
                    <a:pt x="0" y="27400"/>
                    <a:pt x="0" y="19274"/>
                  </a:cubicBezTo>
                  <a:cubicBezTo>
                    <a:pt x="-1" y="11129"/>
                    <a:pt x="4581" y="3676"/>
                    <a:pt x="11849" y="0"/>
                  </a:cubicBezTo>
                  <a:lnTo>
                    <a:pt x="21600" y="19274"/>
                  </a:lnTo>
                  <a:lnTo>
                    <a:pt x="11802" y="38524"/>
                  </a:lnTo>
                  <a:close/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34" name="Text Box 19"/>
            <p:cNvSpPr txBox="1">
              <a:spLocks noChangeArrowheads="1"/>
            </p:cNvSpPr>
            <p:nvPr/>
          </p:nvSpPr>
          <p:spPr bwMode="auto">
            <a:xfrm>
              <a:off x="3855" y="1344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F30903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3335" name="Text Box 20"/>
            <p:cNvSpPr txBox="1">
              <a:spLocks noChangeArrowheads="1"/>
            </p:cNvSpPr>
            <p:nvPr/>
          </p:nvSpPr>
          <p:spPr bwMode="auto">
            <a:xfrm>
              <a:off x="4830" y="1321"/>
              <a:ext cx="1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graphicFrame>
        <p:nvGraphicFramePr>
          <p:cNvPr id="65563" name="Object 27"/>
          <p:cNvGraphicFramePr>
            <a:graphicFrameLocks noChangeAspect="1"/>
          </p:cNvGraphicFramePr>
          <p:nvPr/>
        </p:nvGraphicFramePr>
        <p:xfrm>
          <a:off x="412750" y="3392488"/>
          <a:ext cx="19812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6" imgW="1244600" imgH="444500" progId="Equation.DSMT4">
                  <p:embed/>
                </p:oleObj>
              </mc:Choice>
              <mc:Fallback>
                <p:oleObj name="Equation" r:id="rId6" imgW="1244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392488"/>
                        <a:ext cx="19812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4" name="Object 28"/>
          <p:cNvGraphicFramePr>
            <a:graphicFrameLocks noChangeAspect="1"/>
          </p:cNvGraphicFramePr>
          <p:nvPr/>
        </p:nvGraphicFramePr>
        <p:xfrm>
          <a:off x="3562350" y="3387725"/>
          <a:ext cx="19129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8" imgW="1218671" imgH="444307" progId="Equation.DSMT4">
                  <p:embed/>
                </p:oleObj>
              </mc:Choice>
              <mc:Fallback>
                <p:oleObj name="Equation" r:id="rId8" imgW="1218671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387725"/>
                        <a:ext cx="19129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5" name="Object 29"/>
          <p:cNvGraphicFramePr>
            <a:graphicFrameLocks noChangeAspect="1"/>
          </p:cNvGraphicFramePr>
          <p:nvPr/>
        </p:nvGraphicFramePr>
        <p:xfrm>
          <a:off x="6423025" y="3382963"/>
          <a:ext cx="2305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0" imgW="1422400" imgH="444500" progId="Equation.DSMT4">
                  <p:embed/>
                </p:oleObj>
              </mc:Choice>
              <mc:Fallback>
                <p:oleObj name="Equation" r:id="rId10" imgW="1422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3382963"/>
                        <a:ext cx="23050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Text Box 32"/>
          <p:cNvSpPr txBox="1">
            <a:spLocks noChangeArrowheads="1"/>
          </p:cNvSpPr>
          <p:nvPr/>
        </p:nvSpPr>
        <p:spPr bwMode="auto">
          <a:xfrm>
            <a:off x="1838325" y="1760538"/>
            <a:ext cx="650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i="1" smtClean="0">
                <a:solidFill>
                  <a:srgbClr val="000000"/>
                </a:solidFill>
              </a:rPr>
              <a:t>Hình 1</a:t>
            </a:r>
          </a:p>
        </p:txBody>
      </p:sp>
      <p:sp>
        <p:nvSpPr>
          <p:cNvPr id="13329" name="Text Box 33"/>
          <p:cNvSpPr txBox="1">
            <a:spLocks noChangeArrowheads="1"/>
          </p:cNvSpPr>
          <p:nvPr/>
        </p:nvSpPr>
        <p:spPr bwMode="auto">
          <a:xfrm>
            <a:off x="5127625" y="1760538"/>
            <a:ext cx="650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i="1" smtClean="0">
                <a:solidFill>
                  <a:srgbClr val="000000"/>
                </a:solidFill>
              </a:rPr>
              <a:t>Hình 2</a:t>
            </a:r>
          </a:p>
        </p:txBody>
      </p:sp>
      <p:sp>
        <p:nvSpPr>
          <p:cNvPr id="13330" name="Text Box 34"/>
          <p:cNvSpPr txBox="1">
            <a:spLocks noChangeArrowheads="1"/>
          </p:cNvSpPr>
          <p:nvPr/>
        </p:nvSpPr>
        <p:spPr bwMode="auto">
          <a:xfrm>
            <a:off x="8162925" y="1785938"/>
            <a:ext cx="650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i="1" smtClean="0">
                <a:solidFill>
                  <a:srgbClr val="000000"/>
                </a:solidFill>
              </a:rPr>
              <a:t>Hình 3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0" y="4154488"/>
            <a:ext cx="84883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lí</a:t>
            </a:r>
            <a:r>
              <a:rPr lang="en-US" sz="3600" dirty="0" smtClean="0">
                <a:solidFill>
                  <a:srgbClr val="FF0000"/>
                </a:solidFill>
              </a:rPr>
              <a:t> :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Góc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có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đỉnh</a:t>
            </a:r>
            <a:r>
              <a:rPr lang="en-US" sz="3600" dirty="0" smtClean="0">
                <a:solidFill>
                  <a:srgbClr val="000000"/>
                </a:solidFill>
              </a:rPr>
              <a:t> ở </a:t>
            </a:r>
            <a:r>
              <a:rPr lang="en-US" sz="3600" dirty="0" err="1" smtClean="0">
                <a:solidFill>
                  <a:srgbClr val="000000"/>
                </a:solidFill>
              </a:rPr>
              <a:t>bên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ngoài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đường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tròn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bằng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nửa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hiệu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số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đo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hai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cung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bị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chắn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35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21859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tập: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95288" y="2430463"/>
            <a:ext cx="54673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Mỗi  khẳng định  sau đúng (Đ) hay sai (S) ?</a:t>
            </a: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     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268413" y="3213100"/>
            <a:ext cx="71818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A.</a:t>
            </a:r>
            <a:r>
              <a:rPr lang="en-US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</a:t>
            </a:r>
            <a:endParaRPr lang="en-US" sz="2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258888" y="4075113"/>
            <a:ext cx="74120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 </a:t>
            </a:r>
            <a:endParaRPr lang="en-US" sz="2000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166813" y="4906963"/>
            <a:ext cx="38798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C. </a:t>
            </a:r>
            <a:endParaRPr lang="en-US" sz="2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235075" y="5888038"/>
            <a:ext cx="6561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D. </a:t>
            </a:r>
            <a:endParaRPr lang="en-US" sz="2000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6" name="Text Box 8" descr="Pink tissue paper"/>
          <p:cNvSpPr txBox="1">
            <a:spLocks noChangeArrowheads="1"/>
          </p:cNvSpPr>
          <p:nvPr/>
        </p:nvSpPr>
        <p:spPr bwMode="auto">
          <a:xfrm>
            <a:off x="6497638" y="4062413"/>
            <a:ext cx="609600" cy="457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977" name="Text Box 9" descr="Pink tissue paper"/>
          <p:cNvSpPr txBox="1">
            <a:spLocks noChangeArrowheads="1"/>
          </p:cNvSpPr>
          <p:nvPr/>
        </p:nvSpPr>
        <p:spPr bwMode="auto">
          <a:xfrm>
            <a:off x="6491288" y="3284538"/>
            <a:ext cx="609600" cy="457200"/>
          </a:xfrm>
          <a:prstGeom prst="rect">
            <a:avLst/>
          </a:prstGeom>
          <a:blipFill dpi="0" rotWithShape="1">
            <a:blip r:embed="rId3">
              <a:alphaModFix amt="95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949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83978" name="Text Box 10" descr="Pink tissue paper"/>
          <p:cNvSpPr txBox="1">
            <a:spLocks noChangeArrowheads="1"/>
          </p:cNvSpPr>
          <p:nvPr/>
        </p:nvSpPr>
        <p:spPr bwMode="auto">
          <a:xfrm>
            <a:off x="6550025" y="5864225"/>
            <a:ext cx="609600" cy="457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83979" name="Text Box 11" descr="Pink tissue paper"/>
          <p:cNvSpPr txBox="1">
            <a:spLocks noChangeArrowheads="1"/>
          </p:cNvSpPr>
          <p:nvPr/>
        </p:nvSpPr>
        <p:spPr bwMode="auto">
          <a:xfrm>
            <a:off x="6524625" y="4933950"/>
            <a:ext cx="609600" cy="457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0" y="0"/>
            <a:ext cx="9251950" cy="800219"/>
          </a:xfrm>
          <a:prstGeom prst="rect">
            <a:avLst/>
          </a:prstGeom>
          <a:gradFill rotWithShape="1">
            <a:gsLst>
              <a:gs pos="0">
                <a:srgbClr val="A7BAF7"/>
              </a:gs>
              <a:gs pos="50000">
                <a:schemeClr val="bg1"/>
              </a:gs>
              <a:gs pos="100000">
                <a:srgbClr val="A7BAF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C0000"/>
                </a:solidFill>
              </a:rPr>
              <a:t>    </a:t>
            </a:r>
            <a:r>
              <a:rPr lang="en-US" sz="2200" b="1" dirty="0" err="1">
                <a:solidFill>
                  <a:srgbClr val="000000"/>
                </a:solidFill>
              </a:rPr>
              <a:t>Tiết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43:</a:t>
            </a:r>
            <a:r>
              <a:rPr lang="en-US" sz="2200" b="1" dirty="0" smtClean="0">
                <a:solidFill>
                  <a:srgbClr val="000000"/>
                </a:solidFill>
                <a:latin typeface=".VnTimeH" pitchFamily="34" charset="0"/>
              </a:rPr>
              <a:t>        </a:t>
            </a:r>
            <a:r>
              <a:rPr lang="en-US" sz="2200" b="1" dirty="0">
                <a:solidFill>
                  <a:srgbClr val="000000"/>
                </a:solidFill>
              </a:rPr>
              <a:t>GÓC CÓ ĐỈNH Ở BÊN TRONG ĐƯỜNG TRÒN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</a:rPr>
              <a:t>         GÓC CÓ ĐỈNH Ở BÊN NGOÀI ĐƯỜNG TRÒN</a:t>
            </a:r>
          </a:p>
        </p:txBody>
      </p:sp>
      <p:grpSp>
        <p:nvGrpSpPr>
          <p:cNvPr id="84035" name="Group 67"/>
          <p:cNvGrpSpPr>
            <a:grpSpLocks/>
          </p:cNvGrpSpPr>
          <p:nvPr/>
        </p:nvGrpSpPr>
        <p:grpSpPr bwMode="auto">
          <a:xfrm>
            <a:off x="3813175" y="895350"/>
            <a:ext cx="3243263" cy="1924050"/>
            <a:chOff x="1020" y="543"/>
            <a:chExt cx="2043" cy="1212"/>
          </a:xfrm>
        </p:grpSpPr>
        <p:sp>
          <p:nvSpPr>
            <p:cNvPr id="16402" name="AutoShape 15"/>
            <p:cNvSpPr>
              <a:spLocks noChangeAspect="1" noChangeArrowheads="1" noTextEdit="1"/>
            </p:cNvSpPr>
            <p:nvPr/>
          </p:nvSpPr>
          <p:spPr bwMode="auto">
            <a:xfrm rot="-4947676">
              <a:off x="1441" y="122"/>
              <a:ext cx="1201" cy="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03" name="Oval 17"/>
            <p:cNvSpPr>
              <a:spLocks noChangeArrowheads="1"/>
            </p:cNvSpPr>
            <p:nvPr/>
          </p:nvSpPr>
          <p:spPr bwMode="auto">
            <a:xfrm rot="-4947676">
              <a:off x="2047" y="737"/>
              <a:ext cx="866" cy="857"/>
            </a:xfrm>
            <a:prstGeom prst="ellipse">
              <a:avLst/>
            </a:prstGeom>
            <a:noFill/>
            <a:ln w="19050">
              <a:solidFill>
                <a:srgbClr val="0000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04" name="Line 19"/>
            <p:cNvSpPr>
              <a:spLocks noChangeShapeType="1"/>
            </p:cNvSpPr>
            <p:nvPr/>
          </p:nvSpPr>
          <p:spPr bwMode="auto">
            <a:xfrm rot="16652324" flipH="1">
              <a:off x="1622" y="493"/>
              <a:ext cx="744" cy="1779"/>
            </a:xfrm>
            <a:prstGeom prst="line">
              <a:avLst/>
            </a:prstGeom>
            <a:noFill/>
            <a:ln w="2222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05" name="Line 20"/>
            <p:cNvSpPr>
              <a:spLocks noChangeShapeType="1"/>
            </p:cNvSpPr>
            <p:nvPr/>
          </p:nvSpPr>
          <p:spPr bwMode="auto">
            <a:xfrm rot="-4947676" flipH="1" flipV="1">
              <a:off x="1791" y="-36"/>
              <a:ext cx="433" cy="1651"/>
            </a:xfrm>
            <a:prstGeom prst="line">
              <a:avLst/>
            </a:prstGeom>
            <a:noFill/>
            <a:ln w="22225">
              <a:solidFill>
                <a:srgbClr val="C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06" name="Arc 21"/>
            <p:cNvSpPr>
              <a:spLocks/>
            </p:cNvSpPr>
            <p:nvPr/>
          </p:nvSpPr>
          <p:spPr bwMode="auto">
            <a:xfrm rot="-4947676">
              <a:off x="1691" y="652"/>
              <a:ext cx="896" cy="912"/>
            </a:xfrm>
            <a:custGeom>
              <a:avLst/>
              <a:gdLst>
                <a:gd name="T0" fmla="*/ 855 w 42037"/>
                <a:gd name="T1" fmla="*/ 692 h 43200"/>
                <a:gd name="T2" fmla="*/ 896 w 42037"/>
                <a:gd name="T3" fmla="*/ 308 h 43200"/>
                <a:gd name="T4" fmla="*/ 460 w 42037"/>
                <a:gd name="T5" fmla="*/ 456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" h="43200" fill="none" extrusionOk="0">
                  <a:moveTo>
                    <a:pt x="40093" y="32759"/>
                  </a:moveTo>
                  <a:cubicBezTo>
                    <a:pt x="36183" y="39239"/>
                    <a:pt x="2916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834" y="-1"/>
                    <a:pt x="39048" y="5871"/>
                    <a:pt x="42037" y="14608"/>
                  </a:cubicBezTo>
                </a:path>
                <a:path w="42037" h="43200" stroke="0" extrusionOk="0">
                  <a:moveTo>
                    <a:pt x="40093" y="32759"/>
                  </a:moveTo>
                  <a:cubicBezTo>
                    <a:pt x="36183" y="39239"/>
                    <a:pt x="2916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834" y="-1"/>
                    <a:pt x="39048" y="5871"/>
                    <a:pt x="42037" y="14608"/>
                  </a:cubicBezTo>
                  <a:lnTo>
                    <a:pt x="21600" y="21600"/>
                  </a:lnTo>
                  <a:lnTo>
                    <a:pt x="40093" y="32759"/>
                  </a:lnTo>
                  <a:close/>
                </a:path>
              </a:pathLst>
            </a:custGeom>
            <a:noFill/>
            <a:ln w="19050">
              <a:solidFill>
                <a:srgbClr val="00C1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07" name="Arc 22"/>
            <p:cNvSpPr>
              <a:spLocks/>
            </p:cNvSpPr>
            <p:nvPr/>
          </p:nvSpPr>
          <p:spPr bwMode="auto">
            <a:xfrm rot="-4947676">
              <a:off x="1853" y="796"/>
              <a:ext cx="885" cy="604"/>
            </a:xfrm>
            <a:custGeom>
              <a:avLst/>
              <a:gdLst>
                <a:gd name="T0" fmla="*/ 860 w 41466"/>
                <a:gd name="T1" fmla="*/ 0 h 28591"/>
                <a:gd name="T2" fmla="*/ 0 w 41466"/>
                <a:gd name="T3" fmla="*/ 327 h 28591"/>
                <a:gd name="T4" fmla="*/ 424 w 41466"/>
                <a:gd name="T5" fmla="*/ 148 h 28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466" h="28591" fill="none" extrusionOk="0">
                  <a:moveTo>
                    <a:pt x="40303" y="-1"/>
                  </a:moveTo>
                  <a:cubicBezTo>
                    <a:pt x="41073" y="2250"/>
                    <a:pt x="41466" y="4612"/>
                    <a:pt x="41466" y="6991"/>
                  </a:cubicBezTo>
                  <a:cubicBezTo>
                    <a:pt x="41466" y="18920"/>
                    <a:pt x="31795" y="28591"/>
                    <a:pt x="19866" y="28591"/>
                  </a:cubicBezTo>
                  <a:cubicBezTo>
                    <a:pt x="11214" y="28591"/>
                    <a:pt x="3396" y="23428"/>
                    <a:pt x="0" y="15470"/>
                  </a:cubicBezTo>
                </a:path>
                <a:path w="41466" h="28591" stroke="0" extrusionOk="0">
                  <a:moveTo>
                    <a:pt x="40303" y="-1"/>
                  </a:moveTo>
                  <a:cubicBezTo>
                    <a:pt x="41073" y="2250"/>
                    <a:pt x="41466" y="4612"/>
                    <a:pt x="41466" y="6991"/>
                  </a:cubicBezTo>
                  <a:cubicBezTo>
                    <a:pt x="41466" y="18920"/>
                    <a:pt x="31795" y="28591"/>
                    <a:pt x="19866" y="28591"/>
                  </a:cubicBezTo>
                  <a:cubicBezTo>
                    <a:pt x="11214" y="28591"/>
                    <a:pt x="3396" y="23428"/>
                    <a:pt x="0" y="15470"/>
                  </a:cubicBezTo>
                  <a:lnTo>
                    <a:pt x="19866" y="6991"/>
                  </a:lnTo>
                  <a:lnTo>
                    <a:pt x="40303" y="-1"/>
                  </a:lnTo>
                  <a:close/>
                </a:path>
              </a:pathLst>
            </a:custGeom>
            <a:noFill/>
            <a:ln w="15875">
              <a:solidFill>
                <a:srgbClr val="00C1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08" name="Oval 24"/>
            <p:cNvSpPr>
              <a:spLocks noChangeArrowheads="1"/>
            </p:cNvSpPr>
            <p:nvPr/>
          </p:nvSpPr>
          <p:spPr bwMode="auto">
            <a:xfrm rot="-4947676">
              <a:off x="2471" y="1156"/>
              <a:ext cx="17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 rot="-193127">
              <a:off x="2430" y="1158"/>
              <a:ext cx="9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.VnCentury SchoolbookH" pitchFamily="34" charset="0"/>
                </a:rPr>
                <a:t>O</a:t>
              </a:r>
              <a:r>
                <a:rPr lang="en-US" sz="1000" b="1" baseline="-25000" smtClean="0">
                  <a:solidFill>
                    <a:srgbClr val="000000"/>
                  </a:solidFill>
                  <a:latin typeface=".VnCentury SchoolbookH" pitchFamily="34" charset="0"/>
                </a:rPr>
                <a:t>2</a:t>
              </a:r>
              <a:endParaRPr lang="en-US" sz="1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0" name="Oval 26"/>
            <p:cNvSpPr>
              <a:spLocks noChangeArrowheads="1"/>
            </p:cNvSpPr>
            <p:nvPr/>
          </p:nvSpPr>
          <p:spPr bwMode="auto">
            <a:xfrm rot="-4947676">
              <a:off x="2256" y="1533"/>
              <a:ext cx="16" cy="1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11" name="Oval 28"/>
            <p:cNvSpPr>
              <a:spLocks noChangeArrowheads="1"/>
            </p:cNvSpPr>
            <p:nvPr/>
          </p:nvSpPr>
          <p:spPr bwMode="auto">
            <a:xfrm rot="-4947676">
              <a:off x="2155" y="1115"/>
              <a:ext cx="17" cy="1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12" name="Rectangle 29"/>
            <p:cNvSpPr>
              <a:spLocks noChangeArrowheads="1"/>
            </p:cNvSpPr>
            <p:nvPr/>
          </p:nvSpPr>
          <p:spPr bwMode="auto">
            <a:xfrm rot="-264598">
              <a:off x="2120" y="1114"/>
              <a:ext cx="1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  <a:latin typeface=".VnCentury SchoolbookH" pitchFamily="34" charset="0"/>
                </a:rPr>
                <a:t>O</a:t>
              </a:r>
              <a:r>
                <a:rPr lang="en-US" sz="1000" b="1" baseline="-25000" smtClean="0">
                  <a:solidFill>
                    <a:srgbClr val="000000"/>
                  </a:solidFill>
                  <a:latin typeface=".VnCentury SchoolbookH" pitchFamily="34" charset="0"/>
                </a:rPr>
                <a:t>1</a:t>
              </a:r>
              <a:r>
                <a:rPr lang="en-US" sz="1000" b="1" smtClean="0">
                  <a:solidFill>
                    <a:srgbClr val="000000"/>
                  </a:solidFill>
                  <a:latin typeface=".VnCentury SchoolbookH" pitchFamily="34" charset="0"/>
                </a:rPr>
                <a:t>'</a:t>
              </a:r>
              <a:endParaRPr lang="en-US" sz="1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3" name="Oval 30"/>
            <p:cNvSpPr>
              <a:spLocks noChangeArrowheads="1"/>
            </p:cNvSpPr>
            <p:nvPr/>
          </p:nvSpPr>
          <p:spPr bwMode="auto">
            <a:xfrm rot="-4947676">
              <a:off x="1769" y="811"/>
              <a:ext cx="17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14" name="Oval 32"/>
            <p:cNvSpPr>
              <a:spLocks noChangeArrowheads="1"/>
            </p:cNvSpPr>
            <p:nvPr/>
          </p:nvSpPr>
          <p:spPr bwMode="auto">
            <a:xfrm rot="-4947676">
              <a:off x="1689" y="1200"/>
              <a:ext cx="16" cy="1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15" name="Oval 34"/>
            <p:cNvSpPr>
              <a:spLocks noChangeArrowheads="1"/>
            </p:cNvSpPr>
            <p:nvPr/>
          </p:nvSpPr>
          <p:spPr bwMode="auto">
            <a:xfrm rot="-4947676">
              <a:off x="1152" y="889"/>
              <a:ext cx="18" cy="1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16" name="Rectangle 35"/>
            <p:cNvSpPr>
              <a:spLocks noChangeArrowheads="1"/>
            </p:cNvSpPr>
            <p:nvPr/>
          </p:nvSpPr>
          <p:spPr bwMode="auto">
            <a:xfrm>
              <a:off x="1066" y="815"/>
              <a:ext cx="1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  <a:latin typeface=".VnCentury SchoolbookH" pitchFamily="34" charset="0"/>
                </a:rPr>
                <a:t>E</a:t>
              </a:r>
              <a:endParaRPr lang="en-US" sz="1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7" name="Oval 36"/>
            <p:cNvSpPr>
              <a:spLocks noChangeArrowheads="1"/>
            </p:cNvSpPr>
            <p:nvPr/>
          </p:nvSpPr>
          <p:spPr bwMode="auto">
            <a:xfrm rot="-4947676">
              <a:off x="2419" y="730"/>
              <a:ext cx="16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18" name="Text Box 43"/>
            <p:cNvSpPr txBox="1">
              <a:spLocks noChangeArrowheads="1"/>
            </p:cNvSpPr>
            <p:nvPr/>
          </p:nvSpPr>
          <p:spPr bwMode="auto">
            <a:xfrm>
              <a:off x="1655" y="649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6419" name="Text Box 44"/>
            <p:cNvSpPr txBox="1">
              <a:spLocks noChangeArrowheads="1"/>
            </p:cNvSpPr>
            <p:nvPr/>
          </p:nvSpPr>
          <p:spPr bwMode="auto">
            <a:xfrm>
              <a:off x="1549" y="1152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6420" name="Text Box 45"/>
            <p:cNvSpPr txBox="1">
              <a:spLocks noChangeArrowheads="1"/>
            </p:cNvSpPr>
            <p:nvPr/>
          </p:nvSpPr>
          <p:spPr bwMode="auto">
            <a:xfrm>
              <a:off x="2347" y="564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6421" name="Text Box 46"/>
            <p:cNvSpPr txBox="1">
              <a:spLocks noChangeArrowheads="1"/>
            </p:cNvSpPr>
            <p:nvPr/>
          </p:nvSpPr>
          <p:spPr bwMode="auto">
            <a:xfrm>
              <a:off x="2144" y="1514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6422" name="Text Box 47"/>
            <p:cNvSpPr txBox="1">
              <a:spLocks noChangeArrowheads="1"/>
            </p:cNvSpPr>
            <p:nvPr/>
          </p:nvSpPr>
          <p:spPr bwMode="auto">
            <a:xfrm>
              <a:off x="1543" y="899"/>
              <a:ext cx="2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smtClean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6423" name="Text Box 48"/>
            <p:cNvSpPr txBox="1">
              <a:spLocks noChangeArrowheads="1"/>
            </p:cNvSpPr>
            <p:nvPr/>
          </p:nvSpPr>
          <p:spPr bwMode="auto">
            <a:xfrm>
              <a:off x="1944" y="910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smtClean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6424" name="Text Box 49"/>
            <p:cNvSpPr txBox="1">
              <a:spLocks noChangeArrowheads="1"/>
            </p:cNvSpPr>
            <p:nvPr/>
          </p:nvSpPr>
          <p:spPr bwMode="auto">
            <a:xfrm>
              <a:off x="2554" y="91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smtClean="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16425" name="Text Box 50"/>
            <p:cNvSpPr txBox="1">
              <a:spLocks noChangeArrowheads="1"/>
            </p:cNvSpPr>
            <p:nvPr/>
          </p:nvSpPr>
          <p:spPr bwMode="auto">
            <a:xfrm>
              <a:off x="2845" y="934"/>
              <a:ext cx="1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smtClean="0">
                  <a:solidFill>
                    <a:srgbClr val="000000"/>
                  </a:solidFill>
                </a:rPr>
                <a:t>q</a:t>
              </a:r>
            </a:p>
          </p:txBody>
        </p:sp>
      </p:grpSp>
      <p:graphicFrame>
        <p:nvGraphicFramePr>
          <p:cNvPr id="84030" name="Object 6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12950" y="3116263"/>
          <a:ext cx="26638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4" imgW="1675673" imgH="444307" progId="Equation.DSMT4">
                  <p:embed/>
                </p:oleObj>
              </mc:Choice>
              <mc:Fallback>
                <p:oleObj name="Equation" r:id="rId4" imgW="1675673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116263"/>
                        <a:ext cx="266382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42" name="Object 7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36763" y="3975100"/>
          <a:ext cx="25527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6" imgW="1651000" imgH="444500" progId="Equation.DSMT4">
                  <p:embed/>
                </p:oleObj>
              </mc:Choice>
              <mc:Fallback>
                <p:oleObj name="Equation" r:id="rId6" imgW="1651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975100"/>
                        <a:ext cx="25527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45" name="Object 7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63750" y="4822825"/>
          <a:ext cx="26638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8" imgW="1675673" imgH="444307" progId="Equation.DSMT4">
                  <p:embed/>
                </p:oleObj>
              </mc:Choice>
              <mc:Fallback>
                <p:oleObj name="Equation" r:id="rId8" imgW="1675673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822825"/>
                        <a:ext cx="266382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48" name="Object 8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071688" y="5805488"/>
          <a:ext cx="262413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10" imgW="1651000" imgH="444500" progId="Equation.DSMT4">
                  <p:embed/>
                </p:oleObj>
              </mc:Choice>
              <mc:Fallback>
                <p:oleObj name="Equation" r:id="rId10" imgW="1651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805488"/>
                        <a:ext cx="262413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057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2" grpId="0"/>
      <p:bldP spid="83973" grpId="0"/>
      <p:bldP spid="83974" grpId="0"/>
      <p:bldP spid="83975" grpId="0"/>
      <p:bldP spid="83976" grpId="0" animBg="1"/>
      <p:bldP spid="83977" grpId="0" animBg="1"/>
      <p:bldP spid="83978" grpId="0" animBg="1"/>
      <p:bldP spid="839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gocnoiti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419">
            <a:off x="7369175" y="1193800"/>
            <a:ext cx="947738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7" name="Picture 7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394493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8" name="Picture 8" descr="image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471738"/>
            <a:ext cx="111125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9" name="Picture 9" descr="image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12875"/>
            <a:ext cx="839788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0" name="Picture 10" descr="image0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2517775"/>
            <a:ext cx="933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1" name="Picture 11" descr="image0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416300"/>
            <a:ext cx="1779588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2" name="Picture 12" descr="image00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4487863"/>
            <a:ext cx="708025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3" name="Picture 13" descr="image00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5248275"/>
            <a:ext cx="10255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4" descr="image00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3721100"/>
            <a:ext cx="365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5" name="Picture 15" descr="image0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11450"/>
            <a:ext cx="3935412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6" name="Picture 16" descr="image0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997200"/>
            <a:ext cx="2420938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7" name="Picture 17" descr="image0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4741863"/>
            <a:ext cx="62071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8" name="Picture 18" descr="image0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051300"/>
            <a:ext cx="420688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0" name="Picture 20" descr="image0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120900"/>
            <a:ext cx="7239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1" name="Picture 21" descr="image0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631950"/>
            <a:ext cx="72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2" name="Picture 22" descr="image0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10112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3" name="Picture 23" descr="image01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2366962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4" name="Picture 24" descr="image0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438275"/>
            <a:ext cx="129381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5" name="Picture 25" descr="image02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933450"/>
            <a:ext cx="6810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6" name="Picture 26" descr="image00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44900"/>
            <a:ext cx="14319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707" name="Object 27"/>
          <p:cNvGraphicFramePr>
            <a:graphicFrameLocks noChangeAspect="1"/>
          </p:cNvGraphicFramePr>
          <p:nvPr/>
        </p:nvGraphicFramePr>
        <p:xfrm>
          <a:off x="1619250" y="5516563"/>
          <a:ext cx="18716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23" imgW="1657485" imgH="438060" progId="Equation.DSMT4">
                  <p:embed/>
                </p:oleObj>
              </mc:Choice>
              <mc:Fallback>
                <p:oleObj name="Equation" r:id="rId23" imgW="1657485" imgH="4380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516563"/>
                        <a:ext cx="18716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8" name="Object 28"/>
          <p:cNvGraphicFramePr>
            <a:graphicFrameLocks noChangeAspect="1"/>
          </p:cNvGraphicFramePr>
          <p:nvPr/>
        </p:nvGraphicFramePr>
        <p:xfrm>
          <a:off x="4845050" y="773113"/>
          <a:ext cx="1622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25" imgW="1400243" imgH="438060" progId="Equation.DSMT4">
                  <p:embed/>
                </p:oleObj>
              </mc:Choice>
              <mc:Fallback>
                <p:oleObj name="Equation" r:id="rId25" imgW="1400243" imgH="4380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773113"/>
                        <a:ext cx="1622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0" name="Object 30"/>
          <p:cNvGraphicFramePr>
            <a:graphicFrameLocks noChangeAspect="1"/>
          </p:cNvGraphicFramePr>
          <p:nvPr/>
        </p:nvGraphicFramePr>
        <p:xfrm>
          <a:off x="1844675" y="2322513"/>
          <a:ext cx="1143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27" imgW="1009785" imgH="219165" progId="Equation.DSMT4">
                  <p:embed/>
                </p:oleObj>
              </mc:Choice>
              <mc:Fallback>
                <p:oleObj name="Equation" r:id="rId27" imgW="1009785" imgH="21916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2322513"/>
                        <a:ext cx="1143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1" name="Object 31"/>
          <p:cNvGraphicFramePr>
            <a:graphicFrameLocks noChangeAspect="1"/>
          </p:cNvGraphicFramePr>
          <p:nvPr/>
        </p:nvGraphicFramePr>
        <p:xfrm>
          <a:off x="5364163" y="5443538"/>
          <a:ext cx="12969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29" imgW="990600" imgH="438060" progId="Equation.DSMT4">
                  <p:embed/>
                </p:oleObj>
              </mc:Choice>
              <mc:Fallback>
                <p:oleObj name="Equation" r:id="rId29" imgW="990600" imgH="4380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443538"/>
                        <a:ext cx="129698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2" name="Object 32"/>
          <p:cNvGraphicFramePr>
            <a:graphicFrameLocks noChangeAspect="1"/>
          </p:cNvGraphicFramePr>
          <p:nvPr/>
        </p:nvGraphicFramePr>
        <p:xfrm>
          <a:off x="6108700" y="2792413"/>
          <a:ext cx="12827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31" imgW="1009785" imgH="438060" progId="Equation.DSMT4">
                  <p:embed/>
                </p:oleObj>
              </mc:Choice>
              <mc:Fallback>
                <p:oleObj name="Equation" r:id="rId31" imgW="1009785" imgH="4380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2792413"/>
                        <a:ext cx="12827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13" name="Group 33"/>
          <p:cNvGrpSpPr>
            <a:grpSpLocks/>
          </p:cNvGrpSpPr>
          <p:nvPr/>
        </p:nvGrpSpPr>
        <p:grpSpPr bwMode="auto">
          <a:xfrm>
            <a:off x="5891213" y="4149725"/>
            <a:ext cx="1200150" cy="1204913"/>
            <a:chOff x="1284" y="1416"/>
            <a:chExt cx="757" cy="806"/>
          </a:xfrm>
        </p:grpSpPr>
        <p:grpSp>
          <p:nvGrpSpPr>
            <p:cNvPr id="17482" name="Group 34"/>
            <p:cNvGrpSpPr>
              <a:grpSpLocks/>
            </p:cNvGrpSpPr>
            <p:nvPr/>
          </p:nvGrpSpPr>
          <p:grpSpPr bwMode="auto">
            <a:xfrm>
              <a:off x="1284" y="1416"/>
              <a:ext cx="757" cy="756"/>
              <a:chOff x="1296" y="1488"/>
              <a:chExt cx="757" cy="756"/>
            </a:xfrm>
          </p:grpSpPr>
          <p:sp>
            <p:nvSpPr>
              <p:cNvPr id="17484" name="Oval 35"/>
              <p:cNvSpPr>
                <a:spLocks noChangeArrowheads="1"/>
              </p:cNvSpPr>
              <p:nvPr/>
            </p:nvSpPr>
            <p:spPr bwMode="auto">
              <a:xfrm>
                <a:off x="1296" y="1488"/>
                <a:ext cx="576" cy="576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485" name="Group 36"/>
              <p:cNvGrpSpPr>
                <a:grpSpLocks/>
              </p:cNvGrpSpPr>
              <p:nvPr/>
            </p:nvGrpSpPr>
            <p:grpSpPr bwMode="auto">
              <a:xfrm>
                <a:off x="1425" y="1488"/>
                <a:ext cx="628" cy="756"/>
                <a:chOff x="1425" y="1488"/>
                <a:chExt cx="628" cy="756"/>
              </a:xfrm>
            </p:grpSpPr>
            <p:sp>
              <p:nvSpPr>
                <p:cNvPr id="17486" name="Line 37"/>
                <p:cNvSpPr>
                  <a:spLocks noChangeShapeType="1"/>
                </p:cNvSpPr>
                <p:nvPr/>
              </p:nvSpPr>
              <p:spPr bwMode="auto">
                <a:xfrm>
                  <a:off x="1440" y="2064"/>
                  <a:ext cx="57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87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584" y="1488"/>
                  <a:ext cx="336" cy="576"/>
                </a:xfrm>
                <a:prstGeom prst="line">
                  <a:avLst/>
                </a:prstGeom>
                <a:noFill/>
                <a:ln w="2222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488" name="Group 39"/>
                <p:cNvGrpSpPr>
                  <a:grpSpLocks/>
                </p:cNvGrpSpPr>
                <p:nvPr/>
              </p:nvGrpSpPr>
              <p:grpSpPr bwMode="auto">
                <a:xfrm>
                  <a:off x="1584" y="2004"/>
                  <a:ext cx="48" cy="48"/>
                  <a:chOff x="1392" y="2688"/>
                  <a:chExt cx="48" cy="48"/>
                </a:xfrm>
              </p:grpSpPr>
              <p:sp>
                <p:nvSpPr>
                  <p:cNvPr id="1749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688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9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68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489" name="Line 42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516" y="1635"/>
                  <a:ext cx="152" cy="2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  <a:latin typeface=".VnTime" pitchFamily="34" charset="0"/>
                    </a:rPr>
                    <a:t>.</a:t>
                  </a:r>
                </a:p>
              </p:txBody>
            </p:sp>
            <p:sp>
              <p:nvSpPr>
                <p:cNvPr id="1749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25" y="1700"/>
                  <a:ext cx="185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smtClean="0">
                      <a:solidFill>
                        <a:srgbClr val="000000"/>
                      </a:solidFill>
                      <a:latin typeface=".VnTime" pitchFamily="34" charset="0"/>
                    </a:rPr>
                    <a:t>O</a:t>
                  </a:r>
                </a:p>
              </p:txBody>
            </p:sp>
            <p:sp>
              <p:nvSpPr>
                <p:cNvPr id="1749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824" y="1504"/>
                  <a:ext cx="183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mtClean="0">
                      <a:solidFill>
                        <a:srgbClr val="000000"/>
                      </a:solidFill>
                      <a:latin typeface=".VnTime" pitchFamily="34" charset="0"/>
                    </a:rPr>
                    <a:t>B</a:t>
                  </a:r>
                </a:p>
              </p:txBody>
            </p:sp>
            <p:sp>
              <p:nvSpPr>
                <p:cNvPr id="1749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88" y="2060"/>
                  <a:ext cx="185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smtClean="0">
                      <a:solidFill>
                        <a:srgbClr val="000000"/>
                      </a:solidFill>
                      <a:latin typeface=".VnTime" pitchFamily="34" charset="0"/>
                    </a:rPr>
                    <a:t>A</a:t>
                  </a:r>
                </a:p>
              </p:txBody>
            </p:sp>
            <p:sp>
              <p:nvSpPr>
                <p:cNvPr id="1749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872" y="2017"/>
                  <a:ext cx="181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smtClean="0">
                      <a:solidFill>
                        <a:srgbClr val="000000"/>
                      </a:solidFill>
                      <a:latin typeface=".VnTime" pitchFamily="34" charset="0"/>
                    </a:rPr>
                    <a:t>x</a:t>
                  </a:r>
                </a:p>
              </p:txBody>
            </p:sp>
            <p:sp>
              <p:nvSpPr>
                <p:cNvPr id="17495" name="Freeform 48"/>
                <p:cNvSpPr>
                  <a:spLocks/>
                </p:cNvSpPr>
                <p:nvPr/>
              </p:nvSpPr>
              <p:spPr bwMode="auto">
                <a:xfrm rot="-8634244">
                  <a:off x="1632" y="1977"/>
                  <a:ext cx="65" cy="53"/>
                </a:xfrm>
                <a:custGeom>
                  <a:avLst/>
                  <a:gdLst>
                    <a:gd name="T0" fmla="*/ 0 w 113"/>
                    <a:gd name="T1" fmla="*/ 0 h 89"/>
                    <a:gd name="T2" fmla="*/ 37 w 113"/>
                    <a:gd name="T3" fmla="*/ 49 h 89"/>
                    <a:gd name="T4" fmla="*/ 63 w 113"/>
                    <a:gd name="T5" fmla="*/ 38 h 8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3" h="89">
                      <a:moveTo>
                        <a:pt x="0" y="0"/>
                      </a:moveTo>
                      <a:cubicBezTo>
                        <a:pt x="10" y="60"/>
                        <a:pt x="10" y="65"/>
                        <a:pt x="64" y="82"/>
                      </a:cubicBezTo>
                      <a:cubicBezTo>
                        <a:pt x="113" y="72"/>
                        <a:pt x="110" y="89"/>
                        <a:pt x="11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824" y="1776"/>
                  <a:ext cx="203" cy="2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mtClean="0">
                      <a:solidFill>
                        <a:srgbClr val="000000"/>
                      </a:solidFill>
                      <a:latin typeface=".VnTime" pitchFamily="34" charset="0"/>
                    </a:rPr>
                    <a:t>m</a:t>
                  </a:r>
                </a:p>
              </p:txBody>
            </p:sp>
          </p:grpSp>
        </p:grpSp>
        <p:sp>
          <p:nvSpPr>
            <p:cNvPr id="17483" name="Text Box 50"/>
            <p:cNvSpPr txBox="1">
              <a:spLocks noChangeArrowheads="1"/>
            </p:cNvSpPr>
            <p:nvPr/>
          </p:nvSpPr>
          <p:spPr bwMode="auto">
            <a:xfrm>
              <a:off x="1631" y="1977"/>
              <a:ext cx="117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grpSp>
        <p:nvGrpSpPr>
          <p:cNvPr id="71731" name="Group 51"/>
          <p:cNvGrpSpPr>
            <a:grpSpLocks/>
          </p:cNvGrpSpPr>
          <p:nvPr/>
        </p:nvGrpSpPr>
        <p:grpSpPr bwMode="auto">
          <a:xfrm>
            <a:off x="1476375" y="1101725"/>
            <a:ext cx="1152525" cy="1247775"/>
            <a:chOff x="1284" y="588"/>
            <a:chExt cx="738" cy="833"/>
          </a:xfrm>
        </p:grpSpPr>
        <p:grpSp>
          <p:nvGrpSpPr>
            <p:cNvPr id="17471" name="Group 52"/>
            <p:cNvGrpSpPr>
              <a:grpSpLocks/>
            </p:cNvGrpSpPr>
            <p:nvPr/>
          </p:nvGrpSpPr>
          <p:grpSpPr bwMode="auto">
            <a:xfrm>
              <a:off x="1284" y="588"/>
              <a:ext cx="738" cy="731"/>
              <a:chOff x="1284" y="588"/>
              <a:chExt cx="738" cy="731"/>
            </a:xfrm>
          </p:grpSpPr>
          <p:sp>
            <p:nvSpPr>
              <p:cNvPr id="17473" name="Oval 53"/>
              <p:cNvSpPr>
                <a:spLocks noChangeArrowheads="1"/>
              </p:cNvSpPr>
              <p:nvPr/>
            </p:nvSpPr>
            <p:spPr bwMode="auto">
              <a:xfrm>
                <a:off x="1457" y="588"/>
                <a:ext cx="565" cy="561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4" name="Text Box 54"/>
              <p:cNvSpPr txBox="1">
                <a:spLocks noChangeArrowheads="1"/>
              </p:cNvSpPr>
              <p:nvPr/>
            </p:nvSpPr>
            <p:spPr bwMode="auto">
              <a:xfrm>
                <a:off x="1659" y="721"/>
                <a:ext cx="155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.VnTime" pitchFamily="34" charset="0"/>
                  </a:rPr>
                  <a:t>.</a:t>
                </a:r>
              </a:p>
            </p:txBody>
          </p:sp>
          <p:sp>
            <p:nvSpPr>
              <p:cNvPr id="17475" name="Text Box 55"/>
              <p:cNvSpPr txBox="1">
                <a:spLocks noChangeArrowheads="1"/>
              </p:cNvSpPr>
              <p:nvPr/>
            </p:nvSpPr>
            <p:spPr bwMode="auto">
              <a:xfrm>
                <a:off x="1680" y="743"/>
                <a:ext cx="195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17476" name="Line 56"/>
              <p:cNvSpPr>
                <a:spLocks noChangeShapeType="1"/>
              </p:cNvSpPr>
              <p:nvPr/>
            </p:nvSpPr>
            <p:spPr bwMode="auto">
              <a:xfrm flipV="1">
                <a:off x="1321" y="869"/>
                <a:ext cx="411" cy="93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7" name="Line 57"/>
              <p:cNvSpPr>
                <a:spLocks noChangeShapeType="1"/>
              </p:cNvSpPr>
              <p:nvPr/>
            </p:nvSpPr>
            <p:spPr bwMode="auto">
              <a:xfrm flipH="1">
                <a:off x="1734" y="869"/>
                <a:ext cx="0" cy="374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8" name="Text Box 58"/>
              <p:cNvSpPr txBox="1">
                <a:spLocks noChangeArrowheads="1"/>
              </p:cNvSpPr>
              <p:nvPr/>
            </p:nvSpPr>
            <p:spPr bwMode="auto">
              <a:xfrm>
                <a:off x="1284" y="798"/>
                <a:ext cx="188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A</a:t>
                </a:r>
              </a:p>
            </p:txBody>
          </p:sp>
          <p:sp>
            <p:nvSpPr>
              <p:cNvPr id="17479" name="Text Box 59"/>
              <p:cNvSpPr txBox="1">
                <a:spLocks noChangeArrowheads="1"/>
              </p:cNvSpPr>
              <p:nvPr/>
            </p:nvSpPr>
            <p:spPr bwMode="auto">
              <a:xfrm>
                <a:off x="1734" y="1135"/>
                <a:ext cx="18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B</a:t>
                </a:r>
              </a:p>
            </p:txBody>
          </p:sp>
          <p:sp>
            <p:nvSpPr>
              <p:cNvPr id="17480" name="Freeform 60"/>
              <p:cNvSpPr>
                <a:spLocks/>
              </p:cNvSpPr>
              <p:nvPr/>
            </p:nvSpPr>
            <p:spPr bwMode="auto">
              <a:xfrm>
                <a:off x="1661" y="898"/>
                <a:ext cx="70" cy="52"/>
              </a:xfrm>
              <a:custGeom>
                <a:avLst/>
                <a:gdLst>
                  <a:gd name="T0" fmla="*/ 0 w 113"/>
                  <a:gd name="T1" fmla="*/ 0 h 89"/>
                  <a:gd name="T2" fmla="*/ 40 w 113"/>
                  <a:gd name="T3" fmla="*/ 48 h 89"/>
                  <a:gd name="T4" fmla="*/ 68 w 113"/>
                  <a:gd name="T5" fmla="*/ 37 h 8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3" h="89">
                    <a:moveTo>
                      <a:pt x="0" y="0"/>
                    </a:moveTo>
                    <a:cubicBezTo>
                      <a:pt x="10" y="60"/>
                      <a:pt x="10" y="65"/>
                      <a:pt x="64" y="82"/>
                    </a:cubicBezTo>
                    <a:cubicBezTo>
                      <a:pt x="113" y="72"/>
                      <a:pt x="110" y="89"/>
                      <a:pt x="110" y="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81" name="Text Box 61"/>
              <p:cNvSpPr txBox="1">
                <a:spLocks noChangeArrowheads="1"/>
              </p:cNvSpPr>
              <p:nvPr/>
            </p:nvSpPr>
            <p:spPr bwMode="auto">
              <a:xfrm>
                <a:off x="1456" y="1056"/>
                <a:ext cx="218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mtClean="0">
                    <a:solidFill>
                      <a:srgbClr val="000066"/>
                    </a:solidFill>
                    <a:latin typeface=".VnTime" pitchFamily="34" charset="0"/>
                  </a:rPr>
                  <a:t>m</a:t>
                </a:r>
              </a:p>
            </p:txBody>
          </p:sp>
        </p:grpSp>
        <p:sp>
          <p:nvSpPr>
            <p:cNvPr id="17472" name="Text Box 62"/>
            <p:cNvSpPr txBox="1">
              <a:spLocks noChangeArrowheads="1"/>
            </p:cNvSpPr>
            <p:nvPr/>
          </p:nvSpPr>
          <p:spPr bwMode="auto">
            <a:xfrm>
              <a:off x="1547" y="1176"/>
              <a:ext cx="11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grpSp>
        <p:nvGrpSpPr>
          <p:cNvPr id="71743" name="Group 63"/>
          <p:cNvGrpSpPr>
            <a:grpSpLocks/>
          </p:cNvGrpSpPr>
          <p:nvPr/>
        </p:nvGrpSpPr>
        <p:grpSpPr bwMode="auto">
          <a:xfrm>
            <a:off x="1619250" y="3236913"/>
            <a:ext cx="1368425" cy="1416050"/>
            <a:chOff x="228" y="3387"/>
            <a:chExt cx="878" cy="947"/>
          </a:xfrm>
        </p:grpSpPr>
        <p:grpSp>
          <p:nvGrpSpPr>
            <p:cNvPr id="17456" name="Group 64"/>
            <p:cNvGrpSpPr>
              <a:grpSpLocks/>
            </p:cNvGrpSpPr>
            <p:nvPr/>
          </p:nvGrpSpPr>
          <p:grpSpPr bwMode="auto">
            <a:xfrm>
              <a:off x="228" y="3387"/>
              <a:ext cx="878" cy="876"/>
              <a:chOff x="2400" y="1200"/>
              <a:chExt cx="878" cy="876"/>
            </a:xfrm>
          </p:grpSpPr>
          <p:sp>
            <p:nvSpPr>
              <p:cNvPr id="17458" name="Oval 65"/>
              <p:cNvSpPr>
                <a:spLocks noChangeArrowheads="1"/>
              </p:cNvSpPr>
              <p:nvPr/>
            </p:nvSpPr>
            <p:spPr bwMode="auto">
              <a:xfrm>
                <a:off x="2544" y="1344"/>
                <a:ext cx="576" cy="576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9" name="Text Box 66"/>
              <p:cNvSpPr txBox="1">
                <a:spLocks noChangeArrowheads="1"/>
              </p:cNvSpPr>
              <p:nvPr/>
            </p:nvSpPr>
            <p:spPr bwMode="auto">
              <a:xfrm>
                <a:off x="2763" y="1491"/>
                <a:ext cx="154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.VnTime" pitchFamily="34" charset="0"/>
                  </a:rPr>
                  <a:t>.</a:t>
                </a:r>
              </a:p>
            </p:txBody>
          </p:sp>
          <p:sp>
            <p:nvSpPr>
              <p:cNvPr id="17460" name="Text Box 67"/>
              <p:cNvSpPr txBox="1">
                <a:spLocks noChangeArrowheads="1"/>
              </p:cNvSpPr>
              <p:nvPr/>
            </p:nvSpPr>
            <p:spPr bwMode="auto">
              <a:xfrm>
                <a:off x="2745" y="1631"/>
                <a:ext cx="195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17461" name="Line 68"/>
              <p:cNvSpPr>
                <a:spLocks noChangeShapeType="1"/>
              </p:cNvSpPr>
              <p:nvPr/>
            </p:nvSpPr>
            <p:spPr bwMode="auto">
              <a:xfrm flipH="1">
                <a:off x="2544" y="1200"/>
                <a:ext cx="336" cy="672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2" name="Line 69"/>
              <p:cNvSpPr>
                <a:spLocks noChangeShapeType="1"/>
              </p:cNvSpPr>
              <p:nvPr/>
            </p:nvSpPr>
            <p:spPr bwMode="auto">
              <a:xfrm>
                <a:off x="2544" y="1344"/>
                <a:ext cx="672" cy="432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3" name="Text Box 70"/>
              <p:cNvSpPr txBox="1">
                <a:spLocks noChangeArrowheads="1"/>
              </p:cNvSpPr>
              <p:nvPr/>
            </p:nvSpPr>
            <p:spPr bwMode="auto">
              <a:xfrm>
                <a:off x="2448" y="1331"/>
                <a:ext cx="18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D</a:t>
                </a:r>
              </a:p>
            </p:txBody>
          </p:sp>
          <p:sp>
            <p:nvSpPr>
              <p:cNvPr id="17464" name="Text Box 71"/>
              <p:cNvSpPr txBox="1">
                <a:spLocks noChangeArrowheads="1"/>
              </p:cNvSpPr>
              <p:nvPr/>
            </p:nvSpPr>
            <p:spPr bwMode="auto">
              <a:xfrm>
                <a:off x="2400" y="1667"/>
                <a:ext cx="18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B</a:t>
                </a:r>
              </a:p>
            </p:txBody>
          </p:sp>
          <p:sp>
            <p:nvSpPr>
              <p:cNvPr id="17465" name="Text Box 72"/>
              <p:cNvSpPr txBox="1">
                <a:spLocks noChangeArrowheads="1"/>
              </p:cNvSpPr>
              <p:nvPr/>
            </p:nvSpPr>
            <p:spPr bwMode="auto">
              <a:xfrm>
                <a:off x="2715" y="1361"/>
                <a:ext cx="18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A</a:t>
                </a:r>
              </a:p>
            </p:txBody>
          </p:sp>
          <p:sp>
            <p:nvSpPr>
              <p:cNvPr id="17466" name="Text Box 73"/>
              <p:cNvSpPr txBox="1">
                <a:spLocks noChangeArrowheads="1"/>
              </p:cNvSpPr>
              <p:nvPr/>
            </p:nvSpPr>
            <p:spPr bwMode="auto">
              <a:xfrm>
                <a:off x="3090" y="1580"/>
                <a:ext cx="18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C</a:t>
                </a:r>
              </a:p>
            </p:txBody>
          </p:sp>
          <p:sp>
            <p:nvSpPr>
              <p:cNvPr id="17467" name="Freeform 74"/>
              <p:cNvSpPr>
                <a:spLocks/>
              </p:cNvSpPr>
              <p:nvPr/>
            </p:nvSpPr>
            <p:spPr bwMode="auto">
              <a:xfrm rot="-1357807">
                <a:off x="2733" y="1509"/>
                <a:ext cx="69" cy="48"/>
              </a:xfrm>
              <a:custGeom>
                <a:avLst/>
                <a:gdLst>
                  <a:gd name="T0" fmla="*/ 0 w 128"/>
                  <a:gd name="T1" fmla="*/ 0 h 52"/>
                  <a:gd name="T2" fmla="*/ 5 w 128"/>
                  <a:gd name="T3" fmla="*/ 25 h 52"/>
                  <a:gd name="T4" fmla="*/ 35 w 128"/>
                  <a:gd name="T5" fmla="*/ 42 h 52"/>
                  <a:gd name="T6" fmla="*/ 69 w 128"/>
                  <a:gd name="T7" fmla="*/ 17 h 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8" h="52">
                    <a:moveTo>
                      <a:pt x="0" y="0"/>
                    </a:moveTo>
                    <a:cubicBezTo>
                      <a:pt x="3" y="9"/>
                      <a:pt x="1" y="21"/>
                      <a:pt x="9" y="27"/>
                    </a:cubicBezTo>
                    <a:cubicBezTo>
                      <a:pt x="25" y="38"/>
                      <a:pt x="64" y="46"/>
                      <a:pt x="64" y="46"/>
                    </a:cubicBezTo>
                    <a:cubicBezTo>
                      <a:pt x="125" y="35"/>
                      <a:pt x="109" y="52"/>
                      <a:pt x="128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8" name="Text Box 75"/>
              <p:cNvSpPr txBox="1">
                <a:spLocks noChangeArrowheads="1"/>
              </p:cNvSpPr>
              <p:nvPr/>
            </p:nvSpPr>
            <p:spPr bwMode="auto">
              <a:xfrm>
                <a:off x="2604" y="1212"/>
                <a:ext cx="206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mtClean="0">
                    <a:solidFill>
                      <a:srgbClr val="000066"/>
                    </a:solidFill>
                    <a:latin typeface=".VnTime" pitchFamily="34" charset="0"/>
                  </a:rPr>
                  <a:t>m</a:t>
                </a:r>
              </a:p>
            </p:txBody>
          </p:sp>
          <p:sp>
            <p:nvSpPr>
              <p:cNvPr id="17469" name="Text Box 76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175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mtClean="0">
                    <a:solidFill>
                      <a:srgbClr val="000066"/>
                    </a:solidFill>
                    <a:latin typeface=".VnTime" pitchFamily="34" charset="0"/>
                  </a:rPr>
                  <a:t>n</a:t>
                </a:r>
              </a:p>
            </p:txBody>
          </p:sp>
          <p:sp>
            <p:nvSpPr>
              <p:cNvPr id="17470" name="Text Box 77"/>
              <p:cNvSpPr txBox="1">
                <a:spLocks noChangeArrowheads="1"/>
              </p:cNvSpPr>
              <p:nvPr/>
            </p:nvSpPr>
            <p:spPr bwMode="auto">
              <a:xfrm>
                <a:off x="2814" y="1208"/>
                <a:ext cx="18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E</a:t>
                </a:r>
              </a:p>
            </p:txBody>
          </p:sp>
        </p:grpSp>
        <p:sp>
          <p:nvSpPr>
            <p:cNvPr id="17457" name="Text Box 78"/>
            <p:cNvSpPr txBox="1">
              <a:spLocks noChangeArrowheads="1"/>
            </p:cNvSpPr>
            <p:nvPr/>
          </p:nvSpPr>
          <p:spPr bwMode="auto">
            <a:xfrm>
              <a:off x="418" y="4089"/>
              <a:ext cx="11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grpSp>
        <p:nvGrpSpPr>
          <p:cNvPr id="71759" name="Group 79"/>
          <p:cNvGrpSpPr>
            <a:grpSpLocks/>
          </p:cNvGrpSpPr>
          <p:nvPr/>
        </p:nvGrpSpPr>
        <p:grpSpPr bwMode="auto">
          <a:xfrm rot="1148354">
            <a:off x="4686300" y="1489075"/>
            <a:ext cx="1387475" cy="1595438"/>
            <a:chOff x="220" y="1127"/>
            <a:chExt cx="832" cy="1175"/>
          </a:xfrm>
        </p:grpSpPr>
        <p:grpSp>
          <p:nvGrpSpPr>
            <p:cNvPr id="17439" name="Group 80"/>
            <p:cNvGrpSpPr>
              <a:grpSpLocks/>
            </p:cNvGrpSpPr>
            <p:nvPr/>
          </p:nvGrpSpPr>
          <p:grpSpPr bwMode="auto">
            <a:xfrm rot="1300409">
              <a:off x="220" y="1127"/>
              <a:ext cx="832" cy="1139"/>
              <a:chOff x="3534" y="746"/>
              <a:chExt cx="832" cy="1139"/>
            </a:xfrm>
          </p:grpSpPr>
          <p:sp>
            <p:nvSpPr>
              <p:cNvPr id="17441" name="Oval 81"/>
              <p:cNvSpPr>
                <a:spLocks noChangeArrowheads="1"/>
              </p:cNvSpPr>
              <p:nvPr/>
            </p:nvSpPr>
            <p:spPr bwMode="auto">
              <a:xfrm>
                <a:off x="3696" y="1152"/>
                <a:ext cx="576" cy="576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42" name="Text Box 82"/>
              <p:cNvSpPr txBox="1">
                <a:spLocks noChangeArrowheads="1"/>
              </p:cNvSpPr>
              <p:nvPr/>
            </p:nvSpPr>
            <p:spPr bwMode="auto">
              <a:xfrm>
                <a:off x="3915" y="1272"/>
                <a:ext cx="144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.VnTime" pitchFamily="34" charset="0"/>
                  </a:rPr>
                  <a:t>.</a:t>
                </a:r>
              </a:p>
            </p:txBody>
          </p:sp>
          <p:sp>
            <p:nvSpPr>
              <p:cNvPr id="17443" name="Text Box 83"/>
              <p:cNvSpPr txBox="1">
                <a:spLocks noChangeArrowheads="1"/>
              </p:cNvSpPr>
              <p:nvPr/>
            </p:nvSpPr>
            <p:spPr bwMode="auto">
              <a:xfrm>
                <a:off x="3811" y="1311"/>
                <a:ext cx="17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smtClean="0">
                    <a:solidFill>
                      <a:srgbClr val="000066"/>
                    </a:solidFill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17444" name="Line 84"/>
              <p:cNvSpPr>
                <a:spLocks noChangeShapeType="1"/>
              </p:cNvSpPr>
              <p:nvPr/>
            </p:nvSpPr>
            <p:spPr bwMode="auto">
              <a:xfrm flipV="1">
                <a:off x="3633" y="891"/>
                <a:ext cx="624" cy="624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45" name="Line 85"/>
              <p:cNvSpPr>
                <a:spLocks noChangeShapeType="1"/>
              </p:cNvSpPr>
              <p:nvPr/>
            </p:nvSpPr>
            <p:spPr bwMode="auto">
              <a:xfrm flipH="1">
                <a:off x="4017" y="891"/>
                <a:ext cx="240" cy="96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46" name="Text Box 86"/>
              <p:cNvSpPr txBox="1">
                <a:spLocks noChangeArrowheads="1"/>
              </p:cNvSpPr>
              <p:nvPr/>
            </p:nvSpPr>
            <p:spPr bwMode="auto">
              <a:xfrm>
                <a:off x="4195" y="746"/>
                <a:ext cx="171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E</a:t>
                </a:r>
              </a:p>
            </p:txBody>
          </p:sp>
          <p:sp>
            <p:nvSpPr>
              <p:cNvPr id="17447" name="Text Box 87"/>
              <p:cNvSpPr txBox="1">
                <a:spLocks noChangeArrowheads="1"/>
              </p:cNvSpPr>
              <p:nvPr/>
            </p:nvSpPr>
            <p:spPr bwMode="auto">
              <a:xfrm>
                <a:off x="3866" y="975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00"/>
                    </a:solidFill>
                    <a:latin typeface=".VnTime" pitchFamily="34" charset="0"/>
                  </a:rPr>
                  <a:t>A</a:t>
                </a:r>
              </a:p>
            </p:txBody>
          </p:sp>
          <p:sp>
            <p:nvSpPr>
              <p:cNvPr id="17448" name="Text Box 88"/>
              <p:cNvSpPr txBox="1">
                <a:spLocks noChangeArrowheads="1"/>
              </p:cNvSpPr>
              <p:nvPr/>
            </p:nvSpPr>
            <p:spPr bwMode="auto">
              <a:xfrm>
                <a:off x="4139" y="1078"/>
                <a:ext cx="17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D</a:t>
                </a:r>
              </a:p>
            </p:txBody>
          </p:sp>
          <p:sp>
            <p:nvSpPr>
              <p:cNvPr id="17449" name="Text Box 89"/>
              <p:cNvSpPr txBox="1">
                <a:spLocks noChangeArrowheads="1"/>
              </p:cNvSpPr>
              <p:nvPr/>
            </p:nvSpPr>
            <p:spPr bwMode="auto">
              <a:xfrm>
                <a:off x="3534" y="1346"/>
                <a:ext cx="171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66"/>
                    </a:solidFill>
                    <a:latin typeface=".VnTime" pitchFamily="34" charset="0"/>
                  </a:rPr>
                  <a:t>B</a:t>
                </a:r>
              </a:p>
            </p:txBody>
          </p:sp>
          <p:sp>
            <p:nvSpPr>
              <p:cNvPr id="17450" name="Text Box 90"/>
              <p:cNvSpPr txBox="1">
                <a:spLocks noChangeArrowheads="1"/>
              </p:cNvSpPr>
              <p:nvPr/>
            </p:nvSpPr>
            <p:spPr bwMode="auto">
              <a:xfrm>
                <a:off x="4002" y="1683"/>
                <a:ext cx="17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smtClean="0">
                    <a:solidFill>
                      <a:srgbClr val="000000"/>
                    </a:solidFill>
                    <a:latin typeface=".VnTime" pitchFamily="34" charset="0"/>
                  </a:rPr>
                  <a:t>C</a:t>
                </a:r>
              </a:p>
            </p:txBody>
          </p:sp>
          <p:grpSp>
            <p:nvGrpSpPr>
              <p:cNvPr id="17451" name="Group 91"/>
              <p:cNvGrpSpPr>
                <a:grpSpLocks/>
              </p:cNvGrpSpPr>
              <p:nvPr/>
            </p:nvGrpSpPr>
            <p:grpSpPr bwMode="auto">
              <a:xfrm>
                <a:off x="4146" y="999"/>
                <a:ext cx="69" cy="67"/>
                <a:chOff x="3306" y="2629"/>
                <a:chExt cx="69" cy="67"/>
              </a:xfrm>
            </p:grpSpPr>
            <p:sp>
              <p:nvSpPr>
                <p:cNvPr id="17454" name="Freeform 92"/>
                <p:cNvSpPr>
                  <a:spLocks/>
                </p:cNvSpPr>
                <p:nvPr/>
              </p:nvSpPr>
              <p:spPr bwMode="auto">
                <a:xfrm>
                  <a:off x="3318" y="2629"/>
                  <a:ext cx="57" cy="47"/>
                </a:xfrm>
                <a:custGeom>
                  <a:avLst/>
                  <a:gdLst>
                    <a:gd name="T0" fmla="*/ 0 w 113"/>
                    <a:gd name="T1" fmla="*/ 0 h 89"/>
                    <a:gd name="T2" fmla="*/ 32 w 113"/>
                    <a:gd name="T3" fmla="*/ 43 h 89"/>
                    <a:gd name="T4" fmla="*/ 55 w 113"/>
                    <a:gd name="T5" fmla="*/ 34 h 8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3" h="89">
                      <a:moveTo>
                        <a:pt x="0" y="0"/>
                      </a:moveTo>
                      <a:cubicBezTo>
                        <a:pt x="10" y="60"/>
                        <a:pt x="10" y="65"/>
                        <a:pt x="64" y="82"/>
                      </a:cubicBezTo>
                      <a:cubicBezTo>
                        <a:pt x="113" y="72"/>
                        <a:pt x="110" y="89"/>
                        <a:pt x="11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55" name="Freeform 93"/>
                <p:cNvSpPr>
                  <a:spLocks/>
                </p:cNvSpPr>
                <p:nvPr/>
              </p:nvSpPr>
              <p:spPr bwMode="auto">
                <a:xfrm>
                  <a:off x="3306" y="2643"/>
                  <a:ext cx="65" cy="53"/>
                </a:xfrm>
                <a:custGeom>
                  <a:avLst/>
                  <a:gdLst>
                    <a:gd name="T0" fmla="*/ 0 w 113"/>
                    <a:gd name="T1" fmla="*/ 0 h 89"/>
                    <a:gd name="T2" fmla="*/ 37 w 113"/>
                    <a:gd name="T3" fmla="*/ 49 h 89"/>
                    <a:gd name="T4" fmla="*/ 63 w 113"/>
                    <a:gd name="T5" fmla="*/ 38 h 8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3" h="89">
                      <a:moveTo>
                        <a:pt x="0" y="0"/>
                      </a:moveTo>
                      <a:cubicBezTo>
                        <a:pt x="10" y="60"/>
                        <a:pt x="10" y="65"/>
                        <a:pt x="64" y="82"/>
                      </a:cubicBezTo>
                      <a:cubicBezTo>
                        <a:pt x="113" y="72"/>
                        <a:pt x="110" y="89"/>
                        <a:pt x="11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452" name="Text Box 94"/>
              <p:cNvSpPr txBox="1">
                <a:spLocks noChangeArrowheads="1"/>
              </p:cNvSpPr>
              <p:nvPr/>
            </p:nvSpPr>
            <p:spPr bwMode="auto">
              <a:xfrm>
                <a:off x="3636" y="1582"/>
                <a:ext cx="110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sz="1400" smtClean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17453" name="Text Box 95"/>
              <p:cNvSpPr txBox="1">
                <a:spLocks noChangeArrowheads="1"/>
              </p:cNvSpPr>
              <p:nvPr/>
            </p:nvSpPr>
            <p:spPr bwMode="auto">
              <a:xfrm>
                <a:off x="3971" y="1104"/>
                <a:ext cx="111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sz="1400" smtClean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7440" name="Text Box 96"/>
            <p:cNvSpPr txBox="1">
              <a:spLocks noChangeArrowheads="1"/>
            </p:cNvSpPr>
            <p:nvPr/>
          </p:nvSpPr>
          <p:spPr bwMode="auto">
            <a:xfrm>
              <a:off x="676" y="2032"/>
              <a:ext cx="11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5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55600" y="136525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2363788"/>
            <a:ext cx="9372600" cy="449421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0" y="0"/>
            <a:ext cx="9372600" cy="2441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u="sng" dirty="0" err="1" smtClean="0">
                <a:solidFill>
                  <a:srgbClr val="3333FF"/>
                </a:solidFill>
                <a:latin typeface=".VnTime" pitchFamily="34" charset="0"/>
              </a:rPr>
              <a:t>Bài</a:t>
            </a:r>
            <a:r>
              <a:rPr lang="en-US" sz="2800" b="1" i="1" u="sng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3333FF"/>
                </a:solidFill>
                <a:latin typeface=".VnTime" pitchFamily="34" charset="0"/>
              </a:rPr>
              <a:t>tËp</a:t>
            </a:r>
            <a:r>
              <a:rPr lang="en-US" sz="2800" b="1" i="1" u="sng" dirty="0" smtClean="0">
                <a:solidFill>
                  <a:srgbClr val="3333FF"/>
                </a:solidFill>
                <a:latin typeface=".VnTime" pitchFamily="34" charset="0"/>
              </a:rPr>
              <a:t> 36 </a:t>
            </a:r>
            <a:r>
              <a:rPr lang="en-US" sz="2800" b="1" i="1" u="sng" dirty="0" err="1" smtClean="0">
                <a:solidFill>
                  <a:srgbClr val="3333FF"/>
                </a:solidFill>
                <a:latin typeface=".VnTime" pitchFamily="34" charset="0"/>
              </a:rPr>
              <a:t>trang</a:t>
            </a:r>
            <a:r>
              <a:rPr lang="en-US" sz="2800" b="1" i="1" u="sng" dirty="0" smtClean="0">
                <a:solidFill>
                  <a:srgbClr val="3333FF"/>
                </a:solidFill>
                <a:latin typeface=".VnTime" pitchFamily="34" charset="0"/>
              </a:rPr>
              <a:t> 82)</a:t>
            </a:r>
            <a:r>
              <a:rPr lang="en-US" sz="22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Cho ®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trßn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 (O)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v</a:t>
            </a:r>
            <a:r>
              <a:rPr lang="en-US" sz="2400" dirty="0" err="1" smtClean="0">
                <a:solidFill>
                  <a:srgbClr val="000000"/>
                </a:solidFill>
                <a:latin typeface=".VnTime" pitchFamily="34" charset="0"/>
              </a:rPr>
              <a:t>à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hai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d©y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AB, AC.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Gọi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M, N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lÇn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lù¬t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l</a:t>
            </a:r>
            <a:r>
              <a:rPr lang="en-US" sz="2400" dirty="0" err="1" smtClean="0">
                <a:solidFill>
                  <a:srgbClr val="000000"/>
                </a:solidFill>
                <a:latin typeface=".VnTime" pitchFamily="34" charset="0"/>
              </a:rPr>
              <a:t>à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chÝnh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gi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ữ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cña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cung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AB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cung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AC. </a:t>
            </a:r>
            <a:r>
              <a:rPr lang="en-US" sz="2400" dirty="0" err="1" smtClean="0">
                <a:solidFill>
                  <a:srgbClr val="000000"/>
                </a:solidFill>
                <a:latin typeface=".VnTime" pitchFamily="34" charset="0"/>
              </a:rPr>
              <a:t>đ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­êng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th¼ng MN c¾t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d©y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AB t¹i E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v</a:t>
            </a:r>
            <a:r>
              <a:rPr lang="en-US" sz="2400" dirty="0" err="1" smtClean="0">
                <a:solidFill>
                  <a:srgbClr val="000000"/>
                </a:solidFill>
                <a:latin typeface=".VnTime" pitchFamily="34" charset="0"/>
              </a:rPr>
              <a:t>à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c¾t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d©y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AC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t</a:t>
            </a:r>
            <a:r>
              <a:rPr lang="en-US" sz="2400" dirty="0" err="1" smtClean="0">
                <a:solidFill>
                  <a:srgbClr val="000000"/>
                </a:solidFill>
                <a:latin typeface=".VnTime" pitchFamily="34" charset="0"/>
              </a:rPr>
              <a:t>ạ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H.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Chøng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minh tam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gi¸c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AEH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l</a:t>
            </a:r>
            <a:r>
              <a:rPr lang="en-US" sz="2400" dirty="0" err="1" smtClean="0">
                <a:solidFill>
                  <a:srgbClr val="000000"/>
                </a:solidFill>
                <a:latin typeface=".VnTime" pitchFamily="34" charset="0"/>
              </a:rPr>
              <a:t>à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tam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gi¸c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c©n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581400" y="3505200"/>
            <a:ext cx="1781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Chøng minh : </a:t>
            </a:r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965200" y="4210050"/>
            <a:ext cx="1981200" cy="1981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 flipH="1">
            <a:off x="1231900" y="4286250"/>
            <a:ext cx="342900" cy="157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1589088" y="4281488"/>
            <a:ext cx="1343025" cy="1209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2857500" y="536575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1177925" y="4572000"/>
            <a:ext cx="49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.VnTime" pitchFamily="34" charset="0"/>
              </a:rPr>
              <a:t>E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1952625" y="4351338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2032000" y="41243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2108200" y="41624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 flipV="1">
            <a:off x="2808288" y="4757738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 flipV="1">
            <a:off x="2841625" y="4833938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1060450" y="4638675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 flipV="1">
            <a:off x="931863" y="5581650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584200" y="4730750"/>
            <a:ext cx="457200" cy="579438"/>
            <a:chOff x="3744" y="1584"/>
            <a:chExt cx="288" cy="365"/>
          </a:xfrm>
        </p:grpSpPr>
        <p:sp>
          <p:nvSpPr>
            <p:cNvPr id="18472" name="Text Box 21"/>
            <p:cNvSpPr txBox="1">
              <a:spLocks noChangeArrowheads="1"/>
            </p:cNvSpPr>
            <p:nvPr/>
          </p:nvSpPr>
          <p:spPr bwMode="auto">
            <a:xfrm>
              <a:off x="3744" y="1632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.VnTime" pitchFamily="34" charset="0"/>
                </a:rPr>
                <a:t>M</a:t>
              </a:r>
            </a:p>
          </p:txBody>
        </p:sp>
        <p:sp>
          <p:nvSpPr>
            <p:cNvPr id="18473" name="Text Box 22"/>
            <p:cNvSpPr txBox="1">
              <a:spLocks noChangeArrowheads="1"/>
            </p:cNvSpPr>
            <p:nvPr/>
          </p:nvSpPr>
          <p:spPr bwMode="auto">
            <a:xfrm>
              <a:off x="3888" y="1584"/>
              <a:ext cx="1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vi-VN" sz="3200" smtClean="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2520950" y="4165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.VnTime" pitchFamily="34" charset="0"/>
              </a:rPr>
              <a:t>N</a:t>
            </a:r>
          </a:p>
        </p:txBody>
      </p:sp>
      <p:sp>
        <p:nvSpPr>
          <p:cNvPr id="103448" name="Oval 24"/>
          <p:cNvSpPr>
            <a:spLocks noChangeArrowheads="1"/>
          </p:cNvSpPr>
          <p:nvPr/>
        </p:nvSpPr>
        <p:spPr bwMode="auto">
          <a:xfrm>
            <a:off x="938213" y="5021263"/>
            <a:ext cx="71437" cy="746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49" name="Oval 25"/>
          <p:cNvSpPr>
            <a:spLocks noChangeArrowheads="1"/>
          </p:cNvSpPr>
          <p:nvPr/>
        </p:nvSpPr>
        <p:spPr bwMode="auto">
          <a:xfrm>
            <a:off x="2627313" y="4471988"/>
            <a:ext cx="71437" cy="746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1908175" y="493553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.VnTime" pitchFamily="34" charset="0"/>
              </a:rPr>
              <a:t>.O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1374775" y="3962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914400" y="5791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 flipV="1">
            <a:off x="304800" y="4395788"/>
            <a:ext cx="271780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03454" name="Object 30"/>
          <p:cNvGraphicFramePr>
            <a:graphicFrameLocks noChangeAspect="1"/>
          </p:cNvGraphicFramePr>
          <p:nvPr/>
        </p:nvGraphicFramePr>
        <p:xfrm>
          <a:off x="3886200" y="6235700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4" imgW="457002" imgH="165028" progId="Equation.DSMT4">
                  <p:embed/>
                </p:oleObj>
              </mc:Choice>
              <mc:Fallback>
                <p:oleObj name="Equation" r:id="rId4" imgW="457002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235700"/>
                        <a:ext cx="137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5094288" y="6156325"/>
            <a:ext cx="116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VNI-Times" pitchFamily="2" charset="0"/>
              </a:rPr>
              <a:t>caân </a:t>
            </a:r>
            <a:r>
              <a:rPr lang="en-US" smtClean="0">
                <a:solidFill>
                  <a:srgbClr val="000000"/>
                </a:solidFill>
                <a:latin typeface="VNI-Times" pitchFamily="2" charset="0"/>
              </a:rPr>
              <a:t>taïi A</a:t>
            </a:r>
            <a:r>
              <a:rPr lang="en-US" sz="2000" smtClean="0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6089650" y="6156325"/>
            <a:ext cx="99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CC00CC"/>
                </a:solidFill>
                <a:latin typeface="VNI-Times" pitchFamily="2" charset="0"/>
              </a:rPr>
              <a:t>(ñpcm) </a:t>
            </a:r>
          </a:p>
        </p:txBody>
      </p:sp>
      <p:graphicFrame>
        <p:nvGraphicFramePr>
          <p:cNvPr id="103457" name="Object 33"/>
          <p:cNvGraphicFramePr>
            <a:graphicFrameLocks noChangeAspect="1"/>
          </p:cNvGraphicFramePr>
          <p:nvPr/>
        </p:nvGraphicFramePr>
        <p:xfrm>
          <a:off x="5181600" y="5816600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816600"/>
                        <a:ext cx="381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58" name="Object 34"/>
          <p:cNvGraphicFramePr>
            <a:graphicFrameLocks noChangeAspect="1"/>
          </p:cNvGraphicFramePr>
          <p:nvPr/>
        </p:nvGraphicFramePr>
        <p:xfrm>
          <a:off x="4419600" y="54864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8" imgW="889000" imgH="228600" progId="Equation.DSMT4">
                  <p:embed/>
                </p:oleObj>
              </mc:Choice>
              <mc:Fallback>
                <p:oleObj name="Equation" r:id="rId8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86400"/>
                        <a:ext cx="205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59" name="Object 35"/>
          <p:cNvGraphicFramePr>
            <a:graphicFrameLocks noChangeAspect="1"/>
          </p:cNvGraphicFramePr>
          <p:nvPr/>
        </p:nvGraphicFramePr>
        <p:xfrm>
          <a:off x="5181600" y="5130800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30800"/>
                        <a:ext cx="381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0" name="Object 36"/>
          <p:cNvGraphicFramePr>
            <a:graphicFrameLocks noChangeAspect="1"/>
          </p:cNvGraphicFramePr>
          <p:nvPr/>
        </p:nvGraphicFramePr>
        <p:xfrm>
          <a:off x="3048000" y="3822700"/>
          <a:ext cx="2667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11" imgW="1548728" imgH="444307" progId="Equation.DSMT4">
                  <p:embed/>
                </p:oleObj>
              </mc:Choice>
              <mc:Fallback>
                <p:oleObj name="Equation" r:id="rId11" imgW="1548728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22700"/>
                        <a:ext cx="2667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5791200" y="3962400"/>
            <a:ext cx="44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VNI-Times" pitchFamily="2" charset="0"/>
              </a:rPr>
              <a:t>vaø</a:t>
            </a:r>
          </a:p>
        </p:txBody>
      </p:sp>
      <p:graphicFrame>
        <p:nvGraphicFramePr>
          <p:cNvPr id="103462" name="Object 38"/>
          <p:cNvGraphicFramePr>
            <a:graphicFrameLocks noChangeAspect="1"/>
          </p:cNvGraphicFramePr>
          <p:nvPr/>
        </p:nvGraphicFramePr>
        <p:xfrm>
          <a:off x="6248400" y="3733800"/>
          <a:ext cx="25368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3" imgW="1473200" imgH="444500" progId="Equation.DSMT4">
                  <p:embed/>
                </p:oleObj>
              </mc:Choice>
              <mc:Fallback>
                <p:oleObj name="Equation" r:id="rId13" imgW="1473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733800"/>
                        <a:ext cx="25368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3581400" y="4419600"/>
            <a:ext cx="499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VNI-Times" pitchFamily="2" charset="0"/>
              </a:rPr>
              <a:t>(Ñònh lyù goùc coù ñænh ôû beân trong ñöôøng troøn )</a:t>
            </a:r>
          </a:p>
        </p:txBody>
      </p:sp>
      <p:graphicFrame>
        <p:nvGraphicFramePr>
          <p:cNvPr id="103464" name="Object 40"/>
          <p:cNvGraphicFramePr>
            <a:graphicFrameLocks noChangeAspect="1"/>
          </p:cNvGraphicFramePr>
          <p:nvPr/>
        </p:nvGraphicFramePr>
        <p:xfrm>
          <a:off x="3922713" y="4775200"/>
          <a:ext cx="3203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15" imgW="1384300" imgH="254000" progId="Equation.DSMT4">
                  <p:embed/>
                </p:oleObj>
              </mc:Choice>
              <mc:Fallback>
                <p:oleObj name="Equation" r:id="rId15" imgW="1384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4775200"/>
                        <a:ext cx="32035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5" name="Text Box 41"/>
          <p:cNvSpPr txBox="1">
            <a:spLocks noChangeArrowheads="1"/>
          </p:cNvSpPr>
          <p:nvPr/>
        </p:nvSpPr>
        <p:spPr bwMode="auto">
          <a:xfrm>
            <a:off x="7185025" y="4800600"/>
            <a:ext cx="560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VNI-Times" pitchFamily="2" charset="0"/>
              </a:rPr>
              <a:t>(gt)</a:t>
            </a:r>
          </a:p>
        </p:txBody>
      </p:sp>
      <p:graphicFrame>
        <p:nvGraphicFramePr>
          <p:cNvPr id="103466" name="Object 42"/>
          <p:cNvGraphicFramePr>
            <a:graphicFrameLocks noChangeAspect="1"/>
          </p:cNvGraphicFramePr>
          <p:nvPr/>
        </p:nvGraphicFramePr>
        <p:xfrm>
          <a:off x="5162550" y="5187950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5187950"/>
                        <a:ext cx="381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7" name="Object 43"/>
          <p:cNvGraphicFramePr>
            <a:graphicFrameLocks noChangeAspect="1"/>
          </p:cNvGraphicFramePr>
          <p:nvPr/>
        </p:nvGraphicFramePr>
        <p:xfrm>
          <a:off x="5162550" y="5873750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5873750"/>
                        <a:ext cx="381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679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03432" grpId="0" animBg="1"/>
      <p:bldP spid="103433" grpId="0" animBg="1"/>
      <p:bldP spid="103434" grpId="0" animBg="1"/>
      <p:bldP spid="103435" grpId="0"/>
      <p:bldP spid="103436" grpId="0"/>
      <p:bldP spid="103437" grpId="0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7" grpId="0"/>
      <p:bldP spid="103448" grpId="0" animBg="1"/>
      <p:bldP spid="103449" grpId="0" animBg="1"/>
      <p:bldP spid="103450" grpId="0"/>
      <p:bldP spid="103451" grpId="0"/>
      <p:bldP spid="103452" grpId="0"/>
      <p:bldP spid="103453" grpId="0" animBg="1"/>
      <p:bldP spid="103455" grpId="0"/>
      <p:bldP spid="103456" grpId="0"/>
      <p:bldP spid="103461" grpId="0"/>
      <p:bldP spid="103463" grpId="0"/>
      <p:bldP spid="10346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678</Words>
  <Application>Microsoft Office PowerPoint</Application>
  <PresentationFormat>On-screen Show (4:3)</PresentationFormat>
  <Paragraphs>183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1_Office Theme</vt:lpstr>
      <vt:lpstr>10_Default Design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AnThanhCom</dc:creator>
  <cp:lastModifiedBy>User</cp:lastModifiedBy>
  <cp:revision>11</cp:revision>
  <dcterms:created xsi:type="dcterms:W3CDTF">2020-04-16T14:15:58Z</dcterms:created>
  <dcterms:modified xsi:type="dcterms:W3CDTF">2020-04-28T02:43:19Z</dcterms:modified>
</cp:coreProperties>
</file>